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Quattrocento Sans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g/yoRCDQLy8h7gv9l8Hr3yH1Nb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126FF9-8CB7-4ACC-943D-D530F08123F2}">
  <a:tblStyle styleId="{3E126FF9-8CB7-4ACC-943D-D530F08123F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 b="off" i="off"/>
    </a:band2H>
    <a:band1V>
      <a:tcTxStyle b="off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 b="off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2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italic.fntdata"/><Relationship Id="rId20" Type="http://schemas.openxmlformats.org/officeDocument/2006/relationships/slide" Target="slides/slide14.xml"/><Relationship Id="rId42" Type="http://schemas.openxmlformats.org/officeDocument/2006/relationships/font" Target="fonts/Oswald-regular.fntdata"/><Relationship Id="rId41" Type="http://schemas.openxmlformats.org/officeDocument/2006/relationships/font" Target="fonts/QuattrocentoSans-boldItalic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Oswa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schemas.openxmlformats.org/officeDocument/2006/relationships/font" Target="fonts/Average-regular.fnt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39" Type="http://schemas.openxmlformats.org/officeDocument/2006/relationships/font" Target="fonts/QuattrocentoSans-bold.fntdata"/><Relationship Id="rId16" Type="http://schemas.openxmlformats.org/officeDocument/2006/relationships/slide" Target="slides/slide10.xml"/><Relationship Id="rId38" Type="http://schemas.openxmlformats.org/officeDocument/2006/relationships/font" Target="fonts/Quattrocento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cc806052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cc806052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cc806052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cc806052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661c750b19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661c750b1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c6655e96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5c6655e9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f4ad3f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f4ad3f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f6a2f0beb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f6a2f0be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cba781882f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2cba781882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b365422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b365422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fb447b7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6fb447b7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cc806052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6cc806052b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cc806052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cc80605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cc80605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cc80605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3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3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3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3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3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3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63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58.png"/><Relationship Id="rId7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58.png"/><Relationship Id="rId7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Relationship Id="rId5" Type="http://schemas.openxmlformats.org/officeDocument/2006/relationships/image" Target="../media/image65.png"/><Relationship Id="rId6" Type="http://schemas.openxmlformats.org/officeDocument/2006/relationships/image" Target="../media/image58.png"/><Relationship Id="rId7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image" Target="../media/image67.png"/><Relationship Id="rId6" Type="http://schemas.openxmlformats.org/officeDocument/2006/relationships/image" Target="../media/image44.png"/><Relationship Id="rId7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image" Target="../media/image66.png"/><Relationship Id="rId6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6.jpg"/><Relationship Id="rId9" Type="http://schemas.openxmlformats.org/officeDocument/2006/relationships/image" Target="../media/image8.png"/><Relationship Id="rId5" Type="http://schemas.openxmlformats.org/officeDocument/2006/relationships/image" Target="../media/image1.jp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24.png"/><Relationship Id="rId13" Type="http://schemas.openxmlformats.org/officeDocument/2006/relationships/image" Target="../media/image23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5" Type="http://schemas.openxmlformats.org/officeDocument/2006/relationships/image" Target="../media/image21.png"/><Relationship Id="rId14" Type="http://schemas.openxmlformats.org/officeDocument/2006/relationships/image" Target="../media/image17.png"/><Relationship Id="rId17" Type="http://schemas.openxmlformats.org/officeDocument/2006/relationships/image" Target="../media/image22.png"/><Relationship Id="rId16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18" Type="http://schemas.openxmlformats.org/officeDocument/2006/relationships/image" Target="../media/image33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.png"/><Relationship Id="rId11" Type="http://schemas.openxmlformats.org/officeDocument/2006/relationships/image" Target="../media/image44.png"/><Relationship Id="rId22" Type="http://schemas.openxmlformats.org/officeDocument/2006/relationships/image" Target="../media/image37.png"/><Relationship Id="rId10" Type="http://schemas.openxmlformats.org/officeDocument/2006/relationships/image" Target="../media/image49.png"/><Relationship Id="rId21" Type="http://schemas.openxmlformats.org/officeDocument/2006/relationships/image" Target="../media/image41.png"/><Relationship Id="rId13" Type="http://schemas.openxmlformats.org/officeDocument/2006/relationships/image" Target="../media/image43.png"/><Relationship Id="rId12" Type="http://schemas.openxmlformats.org/officeDocument/2006/relationships/image" Target="../media/image32.png"/><Relationship Id="rId2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Relationship Id="rId15" Type="http://schemas.openxmlformats.org/officeDocument/2006/relationships/image" Target="../media/image40.png"/><Relationship Id="rId14" Type="http://schemas.openxmlformats.org/officeDocument/2006/relationships/image" Target="../media/image26.png"/><Relationship Id="rId17" Type="http://schemas.openxmlformats.org/officeDocument/2006/relationships/image" Target="../media/image29.png"/><Relationship Id="rId16" Type="http://schemas.openxmlformats.org/officeDocument/2006/relationships/image" Target="../media/image31.png"/><Relationship Id="rId5" Type="http://schemas.openxmlformats.org/officeDocument/2006/relationships/image" Target="../media/image38.png"/><Relationship Id="rId19" Type="http://schemas.openxmlformats.org/officeDocument/2006/relationships/image" Target="../media/image30.png"/><Relationship Id="rId6" Type="http://schemas.openxmlformats.org/officeDocument/2006/relationships/image" Target="../media/image39.png"/><Relationship Id="rId18" Type="http://schemas.openxmlformats.org/officeDocument/2006/relationships/image" Target="../media/image28.png"/><Relationship Id="rId7" Type="http://schemas.openxmlformats.org/officeDocument/2006/relationships/image" Target="../media/image34.png"/><Relationship Id="rId8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747450" y="1799945"/>
            <a:ext cx="78015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Unlocking Excellence</a:t>
            </a:r>
            <a:endParaRPr b="1" sz="3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6839975" y="268638"/>
            <a:ext cx="17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"/>
          <p:cNvSpPr txBox="1"/>
          <p:nvPr>
            <p:ph type="ctrTitle"/>
          </p:nvPr>
        </p:nvSpPr>
        <p:spPr>
          <a:xfrm>
            <a:off x="747450" y="2552294"/>
            <a:ext cx="78015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Exploring </a:t>
            </a: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Data Science Capabilities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32492" l="18593" r="15564" t="43483"/>
          <a:stretch/>
        </p:blipFill>
        <p:spPr>
          <a:xfrm>
            <a:off x="3721650" y="268650"/>
            <a:ext cx="1700700" cy="6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cc806052b_0_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6cc806052b_0_8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g26cc806052b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3950" y="960138"/>
            <a:ext cx="3153449" cy="27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6cc806052b_0_83"/>
          <p:cNvSpPr txBox="1"/>
          <p:nvPr/>
        </p:nvSpPr>
        <p:spPr>
          <a:xfrm>
            <a:off x="128650" y="1322876"/>
            <a:ext cx="279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Systems Architect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Cloud Architect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Web Developer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Technology Developer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Program Management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Quality Executives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6cc806052b_0_83"/>
          <p:cNvSpPr txBox="1"/>
          <p:nvPr/>
        </p:nvSpPr>
        <p:spPr>
          <a:xfrm>
            <a:off x="5911350" y="1394650"/>
            <a:ext cx="279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Analyst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Engineer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6cc806052b_0_83"/>
          <p:cNvSpPr txBox="1"/>
          <p:nvPr/>
        </p:nvSpPr>
        <p:spPr>
          <a:xfrm>
            <a:off x="3003550" y="3954750"/>
            <a:ext cx="279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Analyst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Process Analyst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Consulting Leads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Manage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6cc806052b_0_83"/>
          <p:cNvSpPr txBox="1"/>
          <p:nvPr/>
        </p:nvSpPr>
        <p:spPr>
          <a:xfrm>
            <a:off x="464975" y="208350"/>
            <a:ext cx="796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People </a:t>
            </a: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Competencies </a:t>
            </a:r>
            <a:r>
              <a:rPr i="0" lang="en" sz="22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at Flairminds</a:t>
            </a:r>
            <a:endParaRPr i="0" sz="2200" u="none" cap="none" strike="noStrik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g26cc806052b_0_83"/>
          <p:cNvPicPr preferRelativeResize="0"/>
          <p:nvPr/>
        </p:nvPicPr>
        <p:blipFill rotWithShape="1">
          <a:blip r:embed="rId4">
            <a:alphaModFix/>
          </a:blip>
          <a:srcRect b="32492" l="18593" r="15564" t="43483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6cc806052b_0_83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"/>
          <p:cNvSpPr txBox="1"/>
          <p:nvPr/>
        </p:nvSpPr>
        <p:spPr>
          <a:xfrm>
            <a:off x="533403" y="1876350"/>
            <a:ext cx="1993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profiling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segmentation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Acquisition Strategy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Next best action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Retention, Renewal, Lapse prediction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Experience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5"/>
          <p:cNvSpPr txBox="1"/>
          <p:nvPr/>
        </p:nvSpPr>
        <p:spPr>
          <a:xfrm>
            <a:off x="2475625" y="1876350"/>
            <a:ext cx="19845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Supplier analytics and Segmentation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Sales Lead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Pipeline Forecasting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Producer Retention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Journey / Omnichannel Effectiveness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Channel Optimization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5"/>
          <p:cNvSpPr txBox="1"/>
          <p:nvPr/>
        </p:nvSpPr>
        <p:spPr>
          <a:xfrm>
            <a:off x="6405625" y="1876350"/>
            <a:ext cx="2132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Exposure / Policy level Pricing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Time Price Optimization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Pricing Elasticity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Competitive Pricing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5"/>
          <p:cNvSpPr txBox="1"/>
          <p:nvPr/>
        </p:nvSpPr>
        <p:spPr>
          <a:xfrm>
            <a:off x="4484988" y="1876350"/>
            <a:ext cx="20832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Product Development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Portfolio Management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Underwriting Risk Selection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 Analysis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 Control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Optimising Underwriting Cycle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Automated Rules Engine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Market and Competitive Research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"/>
          <p:cNvSpPr/>
          <p:nvPr/>
        </p:nvSpPr>
        <p:spPr>
          <a:xfrm>
            <a:off x="779225" y="1251600"/>
            <a:ext cx="1585200" cy="4461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2737413" y="1251600"/>
            <a:ext cx="1585200" cy="4461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4733163" y="1251600"/>
            <a:ext cx="1585200" cy="4461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Product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"/>
          <p:cNvSpPr/>
          <p:nvPr/>
        </p:nvSpPr>
        <p:spPr>
          <a:xfrm>
            <a:off x="6679375" y="1251600"/>
            <a:ext cx="1585200" cy="4461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Pricing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1" name="Google Shape;281;p5"/>
          <p:cNvCxnSpPr/>
          <p:nvPr/>
        </p:nvCxnSpPr>
        <p:spPr>
          <a:xfrm>
            <a:off x="4484988" y="1876350"/>
            <a:ext cx="0" cy="28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3" name="Google Shape;283;p5"/>
          <p:cNvCxnSpPr/>
          <p:nvPr/>
        </p:nvCxnSpPr>
        <p:spPr>
          <a:xfrm>
            <a:off x="6480038" y="1876350"/>
            <a:ext cx="0" cy="28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5"/>
          <p:cNvCxnSpPr/>
          <p:nvPr/>
        </p:nvCxnSpPr>
        <p:spPr>
          <a:xfrm>
            <a:off x="2480838" y="1876350"/>
            <a:ext cx="0" cy="28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5"/>
          <p:cNvSpPr txBox="1"/>
          <p:nvPr/>
        </p:nvSpPr>
        <p:spPr>
          <a:xfrm>
            <a:off x="350675" y="49300"/>
            <a:ext cx="813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Unleashing the Power of Data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5"/>
          <p:cNvSpPr txBox="1"/>
          <p:nvPr/>
        </p:nvSpPr>
        <p:spPr>
          <a:xfrm>
            <a:off x="1915100" y="599250"/>
            <a:ext cx="53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Data Science Transforms Business Functions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5"/>
          <p:cNvPicPr preferRelativeResize="0"/>
          <p:nvPr/>
        </p:nvPicPr>
        <p:blipFill rotWithShape="1">
          <a:blip r:embed="rId3">
            <a:alphaModFix/>
          </a:blip>
          <a:srcRect b="32492" l="18593" r="15564" t="43483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cc806052b_0_3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Science Services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g26cc806052b_0_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g26cc806052b_0_32"/>
          <p:cNvSpPr txBox="1"/>
          <p:nvPr/>
        </p:nvSpPr>
        <p:spPr>
          <a:xfrm>
            <a:off x="-86901" y="1811250"/>
            <a:ext cx="23538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Auto-pricing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Pricing optimization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 matching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Marketing campaigns optimization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 promotion optimization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 replenishment optimization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profiling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segmentation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Predicting inventory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Similar products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Recommendation engines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6cc806052b_0_32"/>
          <p:cNvSpPr txBox="1"/>
          <p:nvPr/>
        </p:nvSpPr>
        <p:spPr>
          <a:xfrm>
            <a:off x="2175925" y="1800150"/>
            <a:ext cx="22842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Algorithmic trading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Making investment predictions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Fraud detection and prevention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Portfolio management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Loan underwriting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 automation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data management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Decision-making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service level Improvement (Chat bots)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6cc806052b_0_32"/>
          <p:cNvSpPr txBox="1"/>
          <p:nvPr/>
        </p:nvSpPr>
        <p:spPr>
          <a:xfrm>
            <a:off x="6679375" y="1792950"/>
            <a:ext cx="25041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Predictive maintenance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Grid management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Demand and load forecasting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Reduced energy consumption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Reliable renewable energy forecasts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Energy source exploration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Optimize prices through better trading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6cc806052b_0_32"/>
          <p:cNvSpPr txBox="1"/>
          <p:nvPr/>
        </p:nvSpPr>
        <p:spPr>
          <a:xfrm>
            <a:off x="4485001" y="1800150"/>
            <a:ext cx="22842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Personalized medicine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Detecting fraud in healthcare claims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Identifying diseases and Diagnosis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Medical imaging diagnosis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Machine learning-based behavioral modification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Smart health records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✔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Clinical trial and research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6cc806052b_0_32"/>
          <p:cNvSpPr/>
          <p:nvPr/>
        </p:nvSpPr>
        <p:spPr>
          <a:xfrm>
            <a:off x="379725" y="1175400"/>
            <a:ext cx="1585200" cy="4461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Retail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26cc806052b_0_32"/>
          <p:cNvSpPr/>
          <p:nvPr/>
        </p:nvSpPr>
        <p:spPr>
          <a:xfrm>
            <a:off x="2737413" y="1175400"/>
            <a:ext cx="1585200" cy="4461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6cc806052b_0_32"/>
          <p:cNvSpPr/>
          <p:nvPr/>
        </p:nvSpPr>
        <p:spPr>
          <a:xfrm>
            <a:off x="4733163" y="1175400"/>
            <a:ext cx="1585200" cy="4461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Healthcare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6cc806052b_0_32"/>
          <p:cNvSpPr/>
          <p:nvPr/>
        </p:nvSpPr>
        <p:spPr>
          <a:xfrm>
            <a:off x="7138825" y="1227350"/>
            <a:ext cx="1585200" cy="4461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g26cc806052b_0_32"/>
          <p:cNvCxnSpPr/>
          <p:nvPr/>
        </p:nvCxnSpPr>
        <p:spPr>
          <a:xfrm>
            <a:off x="4484988" y="1800150"/>
            <a:ext cx="0" cy="28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g26cc806052b_0_32"/>
          <p:cNvCxnSpPr/>
          <p:nvPr/>
        </p:nvCxnSpPr>
        <p:spPr>
          <a:xfrm>
            <a:off x="6769238" y="1806600"/>
            <a:ext cx="0" cy="28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g26cc806052b_0_32"/>
          <p:cNvCxnSpPr/>
          <p:nvPr/>
        </p:nvCxnSpPr>
        <p:spPr>
          <a:xfrm>
            <a:off x="2171238" y="1720250"/>
            <a:ext cx="0" cy="28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6" name="Google Shape;306;g26cc806052b_0_32"/>
          <p:cNvPicPr preferRelativeResize="0"/>
          <p:nvPr/>
        </p:nvPicPr>
        <p:blipFill rotWithShape="1">
          <a:blip r:embed="rId3">
            <a:alphaModFix/>
          </a:blip>
          <a:srcRect b="32492" l="18593" r="15564" t="43483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6cc806052b_0_32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61c750b19_0_2"/>
          <p:cNvSpPr txBox="1"/>
          <p:nvPr/>
        </p:nvSpPr>
        <p:spPr>
          <a:xfrm>
            <a:off x="158075" y="25359"/>
            <a:ext cx="63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en" sz="22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Approach at FlairMinds </a:t>
            </a:r>
            <a:endParaRPr i="0" sz="2200" u="none" cap="none" strike="noStrik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g1661c750b19_0_2"/>
          <p:cNvSpPr txBox="1"/>
          <p:nvPr>
            <p:ph idx="12" type="sldNum"/>
          </p:nvPr>
        </p:nvSpPr>
        <p:spPr>
          <a:xfrm>
            <a:off x="8490250" y="47499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4" name="Google Shape;314;g1661c750b19_0_2"/>
          <p:cNvGrpSpPr/>
          <p:nvPr/>
        </p:nvGrpSpPr>
        <p:grpSpPr>
          <a:xfrm>
            <a:off x="268799" y="2538924"/>
            <a:ext cx="476150" cy="516742"/>
            <a:chOff x="968948" y="2733413"/>
            <a:chExt cx="581025" cy="676275"/>
          </a:xfrm>
        </p:grpSpPr>
        <p:pic>
          <p:nvPicPr>
            <p:cNvPr id="315" name="Google Shape;315;g1661c750b19_0_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8948" y="2733413"/>
              <a:ext cx="581025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g1661c750b19_0_2"/>
            <p:cNvSpPr txBox="1"/>
            <p:nvPr/>
          </p:nvSpPr>
          <p:spPr>
            <a:xfrm>
              <a:off x="1014508" y="2990052"/>
              <a:ext cx="402900" cy="1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CSV</a:t>
              </a:r>
              <a:endParaRPr b="0" i="0" sz="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7" name="Google Shape;317;g1661c750b19_0_2"/>
          <p:cNvGrpSpPr/>
          <p:nvPr/>
        </p:nvGrpSpPr>
        <p:grpSpPr>
          <a:xfrm>
            <a:off x="268799" y="3106326"/>
            <a:ext cx="476150" cy="516742"/>
            <a:chOff x="968948" y="3621023"/>
            <a:chExt cx="581025" cy="676275"/>
          </a:xfrm>
        </p:grpSpPr>
        <p:pic>
          <p:nvPicPr>
            <p:cNvPr id="318" name="Google Shape;318;g1661c750b19_0_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8948" y="3621023"/>
              <a:ext cx="581025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g1661c750b19_0_2"/>
            <p:cNvSpPr txBox="1"/>
            <p:nvPr/>
          </p:nvSpPr>
          <p:spPr>
            <a:xfrm>
              <a:off x="1014508" y="3882604"/>
              <a:ext cx="402900" cy="1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Excel</a:t>
              </a:r>
              <a:endParaRPr b="0" i="0" sz="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0" name="Google Shape;320;g1661c750b19_0_2"/>
          <p:cNvGrpSpPr/>
          <p:nvPr/>
        </p:nvGrpSpPr>
        <p:grpSpPr>
          <a:xfrm>
            <a:off x="268800" y="3668074"/>
            <a:ext cx="476150" cy="516742"/>
            <a:chOff x="968948" y="4496371"/>
            <a:chExt cx="581025" cy="676275"/>
          </a:xfrm>
        </p:grpSpPr>
        <p:pic>
          <p:nvPicPr>
            <p:cNvPr id="321" name="Google Shape;321;g1661c750b19_0_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8948" y="4496371"/>
              <a:ext cx="581025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g1661c750b19_0_2"/>
            <p:cNvSpPr txBox="1"/>
            <p:nvPr/>
          </p:nvSpPr>
          <p:spPr>
            <a:xfrm>
              <a:off x="1014508" y="4755511"/>
              <a:ext cx="402900" cy="1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SQL</a:t>
              </a:r>
              <a:endParaRPr b="0" i="0" sz="8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23" name="Google Shape;323;g1661c750b19_0_2"/>
          <p:cNvSpPr/>
          <p:nvPr/>
        </p:nvSpPr>
        <p:spPr>
          <a:xfrm>
            <a:off x="2747275" y="1406725"/>
            <a:ext cx="2491800" cy="2433300"/>
          </a:xfrm>
          <a:prstGeom prst="ellipse">
            <a:avLst/>
          </a:prstGeom>
          <a:noFill/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4" name="Google Shape;324;g1661c750b19_0_2"/>
          <p:cNvSpPr/>
          <p:nvPr/>
        </p:nvSpPr>
        <p:spPr>
          <a:xfrm>
            <a:off x="2323417" y="1712470"/>
            <a:ext cx="1189800" cy="642900"/>
          </a:xfrm>
          <a:prstGeom prst="roundRect">
            <a:avLst>
              <a:gd fmla="val 16667" name="adj"/>
            </a:avLst>
          </a:prstGeom>
          <a:solidFill>
            <a:srgbClr val="CCECFF"/>
          </a:solidFill>
          <a:ln cap="flat" cmpd="sng" w="9525">
            <a:solidFill>
              <a:srgbClr val="144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5" name="Google Shape;325;g1661c750b19_0_2"/>
          <p:cNvSpPr txBox="1"/>
          <p:nvPr/>
        </p:nvSpPr>
        <p:spPr>
          <a:xfrm>
            <a:off x="2323417" y="1820437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0" i="0" sz="1200" u="none" cap="none" strike="noStrike">
              <a:solidFill>
                <a:srgbClr val="144E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661c750b19_0_2"/>
          <p:cNvSpPr/>
          <p:nvPr/>
        </p:nvSpPr>
        <p:spPr>
          <a:xfrm>
            <a:off x="2323419" y="2967317"/>
            <a:ext cx="1189800" cy="642900"/>
          </a:xfrm>
          <a:prstGeom prst="roundRect">
            <a:avLst>
              <a:gd fmla="val 16667" name="adj"/>
            </a:avLst>
          </a:prstGeom>
          <a:solidFill>
            <a:srgbClr val="CCECFF"/>
          </a:solidFill>
          <a:ln cap="flat" cmpd="sng" w="9525">
            <a:solidFill>
              <a:srgbClr val="144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7" name="Google Shape;327;g1661c750b19_0_2"/>
          <p:cNvSpPr txBox="1"/>
          <p:nvPr/>
        </p:nvSpPr>
        <p:spPr>
          <a:xfrm>
            <a:off x="2323431" y="3119644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ETL and 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pre-processing</a:t>
            </a:r>
            <a:endParaRPr b="0" i="0" sz="1200" u="none" cap="none" strike="noStrike">
              <a:solidFill>
                <a:srgbClr val="144E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661c750b19_0_2"/>
          <p:cNvSpPr/>
          <p:nvPr/>
        </p:nvSpPr>
        <p:spPr>
          <a:xfrm>
            <a:off x="4472730" y="1712472"/>
            <a:ext cx="1189800" cy="642900"/>
          </a:xfrm>
          <a:prstGeom prst="roundRect">
            <a:avLst>
              <a:gd fmla="val 16667" name="adj"/>
            </a:avLst>
          </a:prstGeom>
          <a:solidFill>
            <a:srgbClr val="CCECFF"/>
          </a:solidFill>
          <a:ln cap="flat" cmpd="sng" w="9525">
            <a:solidFill>
              <a:srgbClr val="144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9" name="Google Shape;329;g1661c750b19_0_2"/>
          <p:cNvSpPr txBox="1"/>
          <p:nvPr/>
        </p:nvSpPr>
        <p:spPr>
          <a:xfrm>
            <a:off x="4487630" y="1912681"/>
            <a:ext cx="1189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44E8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Modelisation</a:t>
            </a:r>
            <a:endParaRPr b="0" i="0" sz="1200" u="none" cap="none" strike="noStrike">
              <a:solidFill>
                <a:srgbClr val="144E8E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0" name="Google Shape;330;g1661c750b19_0_2"/>
          <p:cNvSpPr/>
          <p:nvPr/>
        </p:nvSpPr>
        <p:spPr>
          <a:xfrm>
            <a:off x="4472735" y="2967335"/>
            <a:ext cx="1189800" cy="642900"/>
          </a:xfrm>
          <a:prstGeom prst="roundRect">
            <a:avLst>
              <a:gd fmla="val 16667" name="adj"/>
            </a:avLst>
          </a:prstGeom>
          <a:solidFill>
            <a:srgbClr val="CCECFF"/>
          </a:solidFill>
          <a:ln cap="flat" cmpd="sng" w="9525">
            <a:solidFill>
              <a:srgbClr val="144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1661c750b19_0_2"/>
          <p:cNvSpPr txBox="1"/>
          <p:nvPr/>
        </p:nvSpPr>
        <p:spPr>
          <a:xfrm>
            <a:off x="4487635" y="3190030"/>
            <a:ext cx="1189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0" i="0" sz="1200" u="none" cap="none" strike="noStrike">
              <a:solidFill>
                <a:srgbClr val="144E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1661c750b19_0_2"/>
          <p:cNvSpPr/>
          <p:nvPr/>
        </p:nvSpPr>
        <p:spPr>
          <a:xfrm>
            <a:off x="6770315" y="2962757"/>
            <a:ext cx="1189800" cy="642900"/>
          </a:xfrm>
          <a:prstGeom prst="roundRect">
            <a:avLst>
              <a:gd fmla="val 16667" name="adj"/>
            </a:avLst>
          </a:prstGeom>
          <a:solidFill>
            <a:srgbClr val="CCECFF"/>
          </a:solidFill>
          <a:ln cap="flat" cmpd="sng" w="9525">
            <a:solidFill>
              <a:srgbClr val="144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661c750b19_0_2"/>
          <p:cNvSpPr txBox="1"/>
          <p:nvPr/>
        </p:nvSpPr>
        <p:spPr>
          <a:xfrm>
            <a:off x="6782238" y="3203534"/>
            <a:ext cx="1189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Industrialisation 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1661c750b19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5298" y="3093608"/>
            <a:ext cx="351266" cy="38118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661c750b19_0_2"/>
          <p:cNvSpPr txBox="1"/>
          <p:nvPr/>
        </p:nvSpPr>
        <p:spPr>
          <a:xfrm>
            <a:off x="8198795" y="3515691"/>
            <a:ext cx="564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DB with results</a:t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1661c750b19_0_2"/>
          <p:cNvSpPr txBox="1"/>
          <p:nvPr/>
        </p:nvSpPr>
        <p:spPr>
          <a:xfrm>
            <a:off x="1103325" y="3412065"/>
            <a:ext cx="112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 Transform and Load the different data sources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Determine the schema and data structure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1661c750b19_0_2"/>
          <p:cNvSpPr txBox="1"/>
          <p:nvPr/>
        </p:nvSpPr>
        <p:spPr>
          <a:xfrm>
            <a:off x="2370944" y="3748810"/>
            <a:ext cx="131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 of the existent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Evaluate the data quality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1661c750b19_0_2"/>
          <p:cNvSpPr txBox="1"/>
          <p:nvPr/>
        </p:nvSpPr>
        <p:spPr>
          <a:xfrm>
            <a:off x="2391611" y="1324190"/>
            <a:ext cx="1750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Creation of variable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Preliminary analysis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661c750b19_0_2"/>
          <p:cNvSpPr txBox="1"/>
          <p:nvPr/>
        </p:nvSpPr>
        <p:spPr>
          <a:xfrm>
            <a:off x="4572004" y="1305221"/>
            <a:ext cx="143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selection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Comparison of algorithms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661c750b19_0_2"/>
          <p:cNvSpPr txBox="1"/>
          <p:nvPr/>
        </p:nvSpPr>
        <p:spPr>
          <a:xfrm>
            <a:off x="4572007" y="3720982"/>
            <a:ext cx="1586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measurement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generalisation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1661c750b19_0_2"/>
          <p:cNvSpPr txBox="1"/>
          <p:nvPr/>
        </p:nvSpPr>
        <p:spPr>
          <a:xfrm>
            <a:off x="6831255" y="3705685"/>
            <a:ext cx="14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Recette standard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Insights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✔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monitoring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661c750b19_0_2"/>
          <p:cNvSpPr/>
          <p:nvPr/>
        </p:nvSpPr>
        <p:spPr>
          <a:xfrm>
            <a:off x="6774005" y="2028336"/>
            <a:ext cx="1189800" cy="642900"/>
          </a:xfrm>
          <a:prstGeom prst="roundRect">
            <a:avLst>
              <a:gd fmla="val 16667" name="adj"/>
            </a:avLst>
          </a:prstGeom>
          <a:solidFill>
            <a:srgbClr val="CCECFF"/>
          </a:solidFill>
          <a:ln cap="flat" cmpd="sng" w="9525">
            <a:solidFill>
              <a:srgbClr val="144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1661c750b19_0_2"/>
          <p:cNvSpPr txBox="1"/>
          <p:nvPr/>
        </p:nvSpPr>
        <p:spPr>
          <a:xfrm>
            <a:off x="6770315" y="2279107"/>
            <a:ext cx="1189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44E8E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b="0" i="0" sz="1200" u="none" cap="none" strike="noStrike">
              <a:solidFill>
                <a:srgbClr val="144E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1661c750b19_0_2"/>
          <p:cNvSpPr/>
          <p:nvPr/>
        </p:nvSpPr>
        <p:spPr>
          <a:xfrm rot="5116554">
            <a:off x="5063276" y="2478510"/>
            <a:ext cx="397049" cy="38803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BE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AAB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1661c750b19_0_2"/>
          <p:cNvSpPr/>
          <p:nvPr/>
        </p:nvSpPr>
        <p:spPr>
          <a:xfrm>
            <a:off x="3780125" y="1183375"/>
            <a:ext cx="425700" cy="405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BE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AAB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1661c750b19_0_2"/>
          <p:cNvSpPr/>
          <p:nvPr/>
        </p:nvSpPr>
        <p:spPr>
          <a:xfrm rot="-5400000">
            <a:off x="2526725" y="2452400"/>
            <a:ext cx="396900" cy="417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BE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AAB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1661c750b19_0_2"/>
          <p:cNvSpPr/>
          <p:nvPr/>
        </p:nvSpPr>
        <p:spPr>
          <a:xfrm rot="10800000">
            <a:off x="3831175" y="3650175"/>
            <a:ext cx="425700" cy="4248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BE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AAB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&gt;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1661c750b19_0_2"/>
          <p:cNvSpPr/>
          <p:nvPr/>
        </p:nvSpPr>
        <p:spPr>
          <a:xfrm>
            <a:off x="473075" y="4392350"/>
            <a:ext cx="2804700" cy="4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Users\nicolas.marivin\Google Drive\KEYRUS_FR-IDF_DATA_BIG1B\BOOT_CAMP\2017Q1_DS_BIG\01_MARKETING\agile.png" id="349" name="Google Shape;349;g1661c750b19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1669" y="2333989"/>
            <a:ext cx="985961" cy="66015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661c750b19_0_2"/>
          <p:cNvSpPr txBox="1"/>
          <p:nvPr/>
        </p:nvSpPr>
        <p:spPr>
          <a:xfrm>
            <a:off x="2016232" y="2507461"/>
            <a:ext cx="67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integration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661c750b19_0_2"/>
          <p:cNvSpPr txBox="1"/>
          <p:nvPr/>
        </p:nvSpPr>
        <p:spPr>
          <a:xfrm>
            <a:off x="5291518" y="2507461"/>
            <a:ext cx="67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integration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1661c750b19_0_2"/>
          <p:cNvSpPr txBox="1"/>
          <p:nvPr/>
        </p:nvSpPr>
        <p:spPr>
          <a:xfrm>
            <a:off x="3653683" y="1571024"/>
            <a:ext cx="67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integration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661c750b19_0_2"/>
          <p:cNvSpPr txBox="1"/>
          <p:nvPr/>
        </p:nvSpPr>
        <p:spPr>
          <a:xfrm>
            <a:off x="3704690" y="3475697"/>
            <a:ext cx="67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integration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g1661c750b19_0_2"/>
          <p:cNvCxnSpPr>
            <a:stCxn id="315" idx="3"/>
            <a:endCxn id="321" idx="3"/>
          </p:cNvCxnSpPr>
          <p:nvPr/>
        </p:nvCxnSpPr>
        <p:spPr>
          <a:xfrm>
            <a:off x="744949" y="2797295"/>
            <a:ext cx="600" cy="1129200"/>
          </a:xfrm>
          <a:prstGeom prst="bentConnector3">
            <a:avLst>
              <a:gd fmla="val 39687667" name="adj1"/>
            </a:avLst>
          </a:prstGeom>
          <a:noFill/>
          <a:ln cap="rnd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g1661c750b19_0_2"/>
          <p:cNvSpPr txBox="1"/>
          <p:nvPr/>
        </p:nvSpPr>
        <p:spPr>
          <a:xfrm>
            <a:off x="268799" y="684751"/>
            <a:ext cx="8606401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BE2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data science projects are agile by definition and with an iterative logic It would be necessary to do multiple iterations before having a final working model for industrialisation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g1661c750b19_0_2"/>
          <p:cNvCxnSpPr>
            <a:endCxn id="327" idx="1"/>
          </p:cNvCxnSpPr>
          <p:nvPr/>
        </p:nvCxnSpPr>
        <p:spPr>
          <a:xfrm>
            <a:off x="983931" y="3301294"/>
            <a:ext cx="1339500" cy="3000"/>
          </a:xfrm>
          <a:prstGeom prst="straightConnector1">
            <a:avLst/>
          </a:prstGeom>
          <a:noFill/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7" name="Google Shape;357;g1661c750b19_0_2"/>
          <p:cNvCxnSpPr>
            <a:stCxn id="331" idx="3"/>
            <a:endCxn id="333" idx="1"/>
          </p:cNvCxnSpPr>
          <p:nvPr/>
        </p:nvCxnSpPr>
        <p:spPr>
          <a:xfrm>
            <a:off x="5677435" y="3282430"/>
            <a:ext cx="1104900" cy="13500"/>
          </a:xfrm>
          <a:prstGeom prst="straightConnector1">
            <a:avLst/>
          </a:prstGeom>
          <a:noFill/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8" name="Google Shape;358;g1661c750b19_0_2"/>
          <p:cNvCxnSpPr>
            <a:stCxn id="332" idx="0"/>
            <a:endCxn id="342" idx="2"/>
          </p:cNvCxnSpPr>
          <p:nvPr/>
        </p:nvCxnSpPr>
        <p:spPr>
          <a:xfrm flipH="1" rot="10800000">
            <a:off x="7365215" y="2671157"/>
            <a:ext cx="3600" cy="291600"/>
          </a:xfrm>
          <a:prstGeom prst="straightConnector1">
            <a:avLst/>
          </a:prstGeom>
          <a:noFill/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9" name="Google Shape;359;g1661c750b19_0_2"/>
          <p:cNvCxnSpPr>
            <a:stCxn id="333" idx="3"/>
            <a:endCxn id="334" idx="1"/>
          </p:cNvCxnSpPr>
          <p:nvPr/>
        </p:nvCxnSpPr>
        <p:spPr>
          <a:xfrm flipH="1" rot="10800000">
            <a:off x="7972038" y="3284234"/>
            <a:ext cx="333300" cy="11700"/>
          </a:xfrm>
          <a:prstGeom prst="straightConnector1">
            <a:avLst/>
          </a:prstGeom>
          <a:noFill/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0" name="Google Shape;360;g1661c750b19_0_2"/>
          <p:cNvSpPr/>
          <p:nvPr/>
        </p:nvSpPr>
        <p:spPr>
          <a:xfrm>
            <a:off x="3277775" y="4392325"/>
            <a:ext cx="2838300" cy="4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1661c750b19_0_2"/>
          <p:cNvSpPr/>
          <p:nvPr/>
        </p:nvSpPr>
        <p:spPr>
          <a:xfrm>
            <a:off x="6116075" y="4392325"/>
            <a:ext cx="2406900" cy="4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Industrialization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g1661c750b19_0_2"/>
          <p:cNvPicPr preferRelativeResize="0"/>
          <p:nvPr/>
        </p:nvPicPr>
        <p:blipFill rotWithShape="1">
          <a:blip r:embed="rId5">
            <a:alphaModFix/>
          </a:blip>
          <a:srcRect b="0" l="48410" r="0" t="0"/>
          <a:stretch/>
        </p:blipFill>
        <p:spPr>
          <a:xfrm>
            <a:off x="8265775" y="430075"/>
            <a:ext cx="717875" cy="2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661c750b19_0_2"/>
          <p:cNvPicPr preferRelativeResize="0"/>
          <p:nvPr/>
        </p:nvPicPr>
        <p:blipFill rotWithShape="1">
          <a:blip r:embed="rId6">
            <a:alphaModFix/>
          </a:blip>
          <a:srcRect b="32492" l="18593" r="15564" t="43483"/>
          <a:stretch/>
        </p:blipFill>
        <p:spPr>
          <a:xfrm>
            <a:off x="7796125" y="187500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661c750b19_0_2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Case studies</a:t>
            </a:r>
            <a:endParaRPr/>
          </a:p>
        </p:txBody>
      </p:sp>
      <p:sp>
        <p:nvSpPr>
          <p:cNvPr id="370" name="Google Shape;370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2425" y="4285569"/>
            <a:ext cx="1421650" cy="70640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4"/>
          <p:cNvSpPr/>
          <p:nvPr/>
        </p:nvSpPr>
        <p:spPr>
          <a:xfrm>
            <a:off x="470425" y="1376100"/>
            <a:ext cx="1747500" cy="2721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4"/>
          <p:cNvSpPr txBox="1"/>
          <p:nvPr/>
        </p:nvSpPr>
        <p:spPr>
          <a:xfrm>
            <a:off x="478325" y="1459155"/>
            <a:ext cx="17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4"/>
          <p:cNvSpPr txBox="1"/>
          <p:nvPr/>
        </p:nvSpPr>
        <p:spPr>
          <a:xfrm>
            <a:off x="972475" y="1913439"/>
            <a:ext cx="117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 data (Daily update)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4"/>
          <p:cNvSpPr txBox="1"/>
          <p:nvPr/>
        </p:nvSpPr>
        <p:spPr>
          <a:xfrm>
            <a:off x="972475" y="2758577"/>
            <a:ext cx="117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Promotions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4"/>
          <p:cNvSpPr txBox="1"/>
          <p:nvPr/>
        </p:nvSpPr>
        <p:spPr>
          <a:xfrm>
            <a:off x="972475" y="3419142"/>
            <a:ext cx="12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Socio-demographic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2396375" y="1376100"/>
            <a:ext cx="4251000" cy="2721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4"/>
          <p:cNvSpPr txBox="1"/>
          <p:nvPr/>
        </p:nvSpPr>
        <p:spPr>
          <a:xfrm>
            <a:off x="2388375" y="1459155"/>
            <a:ext cx="42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6881075" y="1376100"/>
            <a:ext cx="1784700" cy="2721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4"/>
          <p:cNvSpPr txBox="1"/>
          <p:nvPr/>
        </p:nvSpPr>
        <p:spPr>
          <a:xfrm>
            <a:off x="6881075" y="1459155"/>
            <a:ext cx="17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2491575" y="1899476"/>
            <a:ext cx="1350900" cy="3201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3846425" y="1899476"/>
            <a:ext cx="1350900" cy="3201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model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4"/>
          <p:cNvSpPr/>
          <p:nvPr/>
        </p:nvSpPr>
        <p:spPr>
          <a:xfrm>
            <a:off x="5163625" y="1899476"/>
            <a:ext cx="1350900" cy="3201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4"/>
          <p:cNvSpPr txBox="1"/>
          <p:nvPr/>
        </p:nvSpPr>
        <p:spPr>
          <a:xfrm>
            <a:off x="2423775" y="2259706"/>
            <a:ext cx="1486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8000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▪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Address normalization using regex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8000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▪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Build/refine the product catalogue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8000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▪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Connectors to ingest data from different sources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4"/>
          <p:cNvSpPr txBox="1"/>
          <p:nvPr/>
        </p:nvSpPr>
        <p:spPr>
          <a:xfrm>
            <a:off x="3770625" y="2259706"/>
            <a:ext cx="148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8000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▪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Defined data model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8000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▪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Storage in data lake and sql server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8000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▪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API to feed results to live dashboard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4"/>
          <p:cNvSpPr txBox="1"/>
          <p:nvPr/>
        </p:nvSpPr>
        <p:spPr>
          <a:xfrm>
            <a:off x="5053825" y="2259706"/>
            <a:ext cx="157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8000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▪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Segmentation model to classify stores in 10 categories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8000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▪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Ranking model to prioritise different products for sales recommendation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14"/>
          <p:cNvPicPr preferRelativeResize="0"/>
          <p:nvPr/>
        </p:nvPicPr>
        <p:blipFill rotWithShape="1">
          <a:blip r:embed="rId4">
            <a:alphaModFix/>
          </a:blip>
          <a:srcRect b="14732" l="31458" r="31184" t="14774"/>
          <a:stretch/>
        </p:blipFill>
        <p:spPr>
          <a:xfrm>
            <a:off x="7484362" y="1985736"/>
            <a:ext cx="578124" cy="56913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4"/>
          <p:cNvSpPr txBox="1"/>
          <p:nvPr/>
        </p:nvSpPr>
        <p:spPr>
          <a:xfrm>
            <a:off x="6881075" y="2554876"/>
            <a:ext cx="178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Dashboard Power BI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4350" y="2919295"/>
            <a:ext cx="578125" cy="53413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4"/>
          <p:cNvSpPr txBox="1"/>
          <p:nvPr/>
        </p:nvSpPr>
        <p:spPr>
          <a:xfrm>
            <a:off x="6881075" y="3481256"/>
            <a:ext cx="17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Some extracts in Excel format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14"/>
          <p:cNvPicPr preferRelativeResize="0"/>
          <p:nvPr/>
        </p:nvPicPr>
        <p:blipFill rotWithShape="1">
          <a:blip r:embed="rId6">
            <a:alphaModFix/>
          </a:blip>
          <a:srcRect b="15651" l="27922" r="34667" t="12751"/>
          <a:stretch/>
        </p:blipFill>
        <p:spPr>
          <a:xfrm>
            <a:off x="536050" y="1954744"/>
            <a:ext cx="380551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4"/>
          <p:cNvPicPr preferRelativeResize="0"/>
          <p:nvPr/>
        </p:nvPicPr>
        <p:blipFill rotWithShape="1">
          <a:blip r:embed="rId6">
            <a:alphaModFix/>
          </a:blip>
          <a:srcRect b="15651" l="27922" r="34667" t="12751"/>
          <a:stretch/>
        </p:blipFill>
        <p:spPr>
          <a:xfrm>
            <a:off x="536050" y="2685200"/>
            <a:ext cx="380551" cy="40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4"/>
          <p:cNvPicPr preferRelativeResize="0"/>
          <p:nvPr/>
        </p:nvPicPr>
        <p:blipFill rotWithShape="1">
          <a:blip r:embed="rId6">
            <a:alphaModFix/>
          </a:blip>
          <a:srcRect b="15651" l="27922" r="34667" t="12751"/>
          <a:stretch/>
        </p:blipFill>
        <p:spPr>
          <a:xfrm>
            <a:off x="536050" y="3415680"/>
            <a:ext cx="380551" cy="40695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14"/>
          <p:cNvSpPr txBox="1"/>
          <p:nvPr/>
        </p:nvSpPr>
        <p:spPr>
          <a:xfrm>
            <a:off x="228600" y="-1"/>
            <a:ext cx="783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en" sz="22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Global </a:t>
            </a: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i="0" lang="en" sz="22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pirits </a:t>
            </a: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i="0" lang="en" sz="22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anufacturer</a:t>
            </a:r>
            <a:endParaRPr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14"/>
          <p:cNvSpPr txBox="1"/>
          <p:nvPr/>
        </p:nvSpPr>
        <p:spPr>
          <a:xfrm>
            <a:off x="158075" y="621364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Optimization of sales through classification &amp; recommendations of products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1" name="Google Shape;401;p14"/>
          <p:cNvCxnSpPr/>
          <p:nvPr/>
        </p:nvCxnSpPr>
        <p:spPr>
          <a:xfrm flipH="1" rot="10800000">
            <a:off x="228600" y="4235793"/>
            <a:ext cx="8686800" cy="42900"/>
          </a:xfrm>
          <a:prstGeom prst="straightConnector1">
            <a:avLst/>
          </a:prstGeom>
          <a:noFill/>
          <a:ln cap="flat" cmpd="sng" w="19050">
            <a:solidFill>
              <a:srgbClr val="7A93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2" name="Google Shape;402;p14"/>
          <p:cNvSpPr txBox="1"/>
          <p:nvPr/>
        </p:nvSpPr>
        <p:spPr>
          <a:xfrm>
            <a:off x="158075" y="880689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10% increase(2M €) in spirits sales volume in France as a result of solution developed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14"/>
          <p:cNvPicPr preferRelativeResize="0"/>
          <p:nvPr/>
        </p:nvPicPr>
        <p:blipFill rotWithShape="1">
          <a:blip r:embed="rId7">
            <a:alphaModFix/>
          </a:blip>
          <a:srcRect b="32492" l="18593" r="15564" t="43483"/>
          <a:stretch/>
        </p:blipFill>
        <p:spPr>
          <a:xfrm>
            <a:off x="7796125" y="7692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4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5"/>
          <p:cNvSpPr txBox="1"/>
          <p:nvPr>
            <p:ph type="title"/>
          </p:nvPr>
        </p:nvSpPr>
        <p:spPr>
          <a:xfrm>
            <a:off x="230100" y="-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Insurance Fraud Detection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452275" y="1420350"/>
            <a:ext cx="1747500" cy="273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5"/>
          <p:cNvSpPr txBox="1"/>
          <p:nvPr/>
        </p:nvSpPr>
        <p:spPr>
          <a:xfrm>
            <a:off x="743425" y="1534975"/>
            <a:ext cx="12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5"/>
          <p:cNvSpPr txBox="1"/>
          <p:nvPr/>
        </p:nvSpPr>
        <p:spPr>
          <a:xfrm>
            <a:off x="954325" y="1961051"/>
            <a:ext cx="10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Policy and claims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954325" y="2696088"/>
            <a:ext cx="10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 information 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5"/>
          <p:cNvSpPr txBox="1"/>
          <p:nvPr/>
        </p:nvSpPr>
        <p:spPr>
          <a:xfrm>
            <a:off x="954325" y="3431125"/>
            <a:ext cx="12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Historical claims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5"/>
          <p:cNvSpPr/>
          <p:nvPr/>
        </p:nvSpPr>
        <p:spPr>
          <a:xfrm>
            <a:off x="2364900" y="1451400"/>
            <a:ext cx="4251000" cy="2676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5"/>
          <p:cNvSpPr txBox="1"/>
          <p:nvPr/>
        </p:nvSpPr>
        <p:spPr>
          <a:xfrm>
            <a:off x="3866700" y="1534975"/>
            <a:ext cx="1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5"/>
          <p:cNvSpPr/>
          <p:nvPr/>
        </p:nvSpPr>
        <p:spPr>
          <a:xfrm>
            <a:off x="6781025" y="1377000"/>
            <a:ext cx="1784700" cy="273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5"/>
          <p:cNvSpPr txBox="1"/>
          <p:nvPr/>
        </p:nvSpPr>
        <p:spPr>
          <a:xfrm>
            <a:off x="7084625" y="1534975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5"/>
          <p:cNvSpPr/>
          <p:nvPr/>
        </p:nvSpPr>
        <p:spPr>
          <a:xfrm>
            <a:off x="2460100" y="1978051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5"/>
          <p:cNvSpPr/>
          <p:nvPr/>
        </p:nvSpPr>
        <p:spPr>
          <a:xfrm>
            <a:off x="3814950" y="1978051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model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5"/>
          <p:cNvSpPr/>
          <p:nvPr/>
        </p:nvSpPr>
        <p:spPr>
          <a:xfrm>
            <a:off x="5132150" y="1978051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2199926" y="2311350"/>
            <a:ext cx="158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anonymization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Phonetic model for name normalisation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data cleaning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3518625" y="2311350"/>
            <a:ext cx="1584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Defined data model for data collection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Storage in SQL server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for image similarity and metadata analytics for images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4823550" y="2275175"/>
            <a:ext cx="1584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 based model to create relationship between entities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Ranking model to score claims based on fraud probability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5"/>
          <p:cNvSpPr txBox="1"/>
          <p:nvPr/>
        </p:nvSpPr>
        <p:spPr>
          <a:xfrm>
            <a:off x="7084625" y="2600626"/>
            <a:ext cx="14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 based frontend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5"/>
          <p:cNvSpPr txBox="1"/>
          <p:nvPr/>
        </p:nvSpPr>
        <p:spPr>
          <a:xfrm>
            <a:off x="6881075" y="3404200"/>
            <a:ext cx="158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Deployment on self managed infrastructure on Azure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15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17900" y="2002614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5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17900" y="2737639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5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17900" y="3472690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0725" y="2002613"/>
            <a:ext cx="505300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0752" y="2997814"/>
            <a:ext cx="985231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5"/>
          <p:cNvSpPr txBox="1"/>
          <p:nvPr>
            <p:ph idx="12" type="sldNum"/>
          </p:nvPr>
        </p:nvSpPr>
        <p:spPr>
          <a:xfrm>
            <a:off x="8507675" y="47412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3" name="Google Shape;433;p15"/>
          <p:cNvCxnSpPr/>
          <p:nvPr/>
        </p:nvCxnSpPr>
        <p:spPr>
          <a:xfrm flipH="1" rot="10800000">
            <a:off x="228600" y="4291252"/>
            <a:ext cx="8686800" cy="43200"/>
          </a:xfrm>
          <a:prstGeom prst="straightConnector1">
            <a:avLst/>
          </a:prstGeom>
          <a:noFill/>
          <a:ln cap="flat" cmpd="sng" w="19050">
            <a:solidFill>
              <a:srgbClr val="7A93A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4" name="Google Shape;43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2425" y="4341371"/>
            <a:ext cx="1421650" cy="7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5"/>
          <p:cNvSpPr txBox="1"/>
          <p:nvPr/>
        </p:nvSpPr>
        <p:spPr>
          <a:xfrm>
            <a:off x="190725" y="624889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Prevent and detect the deceitful claims without affecting customer experience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5"/>
          <p:cNvSpPr txBox="1"/>
          <p:nvPr/>
        </p:nvSpPr>
        <p:spPr>
          <a:xfrm>
            <a:off x="190725" y="887164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million claims analysed on daily basis across top 100 insurance carriers across the world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15"/>
          <p:cNvPicPr preferRelativeResize="0"/>
          <p:nvPr/>
        </p:nvPicPr>
        <p:blipFill rotWithShape="1">
          <a:blip r:embed="rId6">
            <a:alphaModFix/>
          </a:blip>
          <a:srcRect b="0" l="48410" r="0" t="0"/>
          <a:stretch/>
        </p:blipFill>
        <p:spPr>
          <a:xfrm>
            <a:off x="8265775" y="430075"/>
            <a:ext cx="717875" cy="2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5"/>
          <p:cNvPicPr preferRelativeResize="0"/>
          <p:nvPr/>
        </p:nvPicPr>
        <p:blipFill rotWithShape="1">
          <a:blip r:embed="rId7">
            <a:alphaModFix/>
          </a:blip>
          <a:srcRect b="32492" l="18593" r="15564" t="43483"/>
          <a:stretch/>
        </p:blipFill>
        <p:spPr>
          <a:xfrm>
            <a:off x="7796125" y="239650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5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5c6655e96f_0_0"/>
          <p:cNvSpPr txBox="1"/>
          <p:nvPr>
            <p:ph type="title"/>
          </p:nvPr>
        </p:nvSpPr>
        <p:spPr>
          <a:xfrm>
            <a:off x="237800" y="-70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Leading European Retailer 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g25c6655e96f_0_0"/>
          <p:cNvSpPr/>
          <p:nvPr/>
        </p:nvSpPr>
        <p:spPr>
          <a:xfrm>
            <a:off x="459975" y="1392350"/>
            <a:ext cx="1747500" cy="2800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25c6655e96f_0_0"/>
          <p:cNvSpPr txBox="1"/>
          <p:nvPr/>
        </p:nvSpPr>
        <p:spPr>
          <a:xfrm>
            <a:off x="751125" y="1506963"/>
            <a:ext cx="12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25c6655e96f_0_0"/>
          <p:cNvSpPr txBox="1"/>
          <p:nvPr/>
        </p:nvSpPr>
        <p:spPr>
          <a:xfrm>
            <a:off x="962025" y="2009988"/>
            <a:ext cx="10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25c6655e96f_0_0"/>
          <p:cNvSpPr txBox="1"/>
          <p:nvPr/>
        </p:nvSpPr>
        <p:spPr>
          <a:xfrm>
            <a:off x="962025" y="2740738"/>
            <a:ext cx="10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Promotions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25c6655e96f_0_0"/>
          <p:cNvSpPr txBox="1"/>
          <p:nvPr/>
        </p:nvSpPr>
        <p:spPr>
          <a:xfrm>
            <a:off x="962025" y="3471500"/>
            <a:ext cx="12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Inventory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25c6655e96f_0_0"/>
          <p:cNvSpPr/>
          <p:nvPr/>
        </p:nvSpPr>
        <p:spPr>
          <a:xfrm>
            <a:off x="2372600" y="1423400"/>
            <a:ext cx="4251000" cy="273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25c6655e96f_0_0"/>
          <p:cNvSpPr txBox="1"/>
          <p:nvPr/>
        </p:nvSpPr>
        <p:spPr>
          <a:xfrm>
            <a:off x="3874400" y="1506975"/>
            <a:ext cx="1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25c6655e96f_0_0"/>
          <p:cNvSpPr/>
          <p:nvPr/>
        </p:nvSpPr>
        <p:spPr>
          <a:xfrm>
            <a:off x="6788725" y="1349000"/>
            <a:ext cx="1784700" cy="2800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25c6655e96f_0_0"/>
          <p:cNvSpPr txBox="1"/>
          <p:nvPr/>
        </p:nvSpPr>
        <p:spPr>
          <a:xfrm>
            <a:off x="7092325" y="1506963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25c6655e96f_0_0"/>
          <p:cNvSpPr/>
          <p:nvPr/>
        </p:nvSpPr>
        <p:spPr>
          <a:xfrm>
            <a:off x="2467800" y="1950038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25c6655e96f_0_0"/>
          <p:cNvSpPr/>
          <p:nvPr/>
        </p:nvSpPr>
        <p:spPr>
          <a:xfrm>
            <a:off x="3822650" y="1950038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model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25c6655e96f_0_0"/>
          <p:cNvSpPr/>
          <p:nvPr/>
        </p:nvSpPr>
        <p:spPr>
          <a:xfrm>
            <a:off x="5139850" y="1950038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25c6655e96f_0_0"/>
          <p:cNvSpPr txBox="1"/>
          <p:nvPr/>
        </p:nvSpPr>
        <p:spPr>
          <a:xfrm>
            <a:off x="2222763" y="2238175"/>
            <a:ext cx="1584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Promotion data standardization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Normalized the product referential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Marketing data aggregation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Client association using online and offline usage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25c6655e96f_0_0"/>
          <p:cNvSpPr txBox="1"/>
          <p:nvPr/>
        </p:nvSpPr>
        <p:spPr>
          <a:xfrm>
            <a:off x="3504625" y="2265725"/>
            <a:ext cx="158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model to normalise PoS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model for promotion and inventory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25c6655e96f_0_0"/>
          <p:cNvSpPr txBox="1"/>
          <p:nvPr/>
        </p:nvSpPr>
        <p:spPr>
          <a:xfrm>
            <a:off x="4858850" y="2265713"/>
            <a:ext cx="1687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segmentation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SKU ranking to optimize the store assortment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Marketing campaign analysis using the SKU ranking and client segmentation 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25c6655e96f_0_0"/>
          <p:cNvSpPr txBox="1"/>
          <p:nvPr/>
        </p:nvSpPr>
        <p:spPr>
          <a:xfrm>
            <a:off x="6980875" y="2546600"/>
            <a:ext cx="15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Dashboard data studio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25c6655e96f_0_0"/>
          <p:cNvSpPr txBox="1"/>
          <p:nvPr/>
        </p:nvSpPr>
        <p:spPr>
          <a:xfrm>
            <a:off x="6980875" y="3381913"/>
            <a:ext cx="158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Some extracts in Excel format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25c6655e96f_0_0"/>
          <p:cNvPicPr preferRelativeResize="0"/>
          <p:nvPr/>
        </p:nvPicPr>
        <p:blipFill rotWithShape="1">
          <a:blip r:embed="rId3">
            <a:alphaModFix/>
          </a:blip>
          <a:srcRect b="15651" l="27923" r="34665" t="12751"/>
          <a:stretch/>
        </p:blipFill>
        <p:spPr>
          <a:xfrm>
            <a:off x="525600" y="1974602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5c6655e96f_0_0"/>
          <p:cNvPicPr preferRelativeResize="0"/>
          <p:nvPr/>
        </p:nvPicPr>
        <p:blipFill rotWithShape="1">
          <a:blip r:embed="rId3">
            <a:alphaModFix/>
          </a:blip>
          <a:srcRect b="15651" l="27923" r="34665" t="12751"/>
          <a:stretch/>
        </p:blipFill>
        <p:spPr>
          <a:xfrm>
            <a:off x="525600" y="2709627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5c6655e96f_0_0"/>
          <p:cNvPicPr preferRelativeResize="0"/>
          <p:nvPr/>
        </p:nvPicPr>
        <p:blipFill rotWithShape="1">
          <a:blip r:embed="rId3">
            <a:alphaModFix/>
          </a:blip>
          <a:srcRect b="15651" l="27923" r="34665" t="12751"/>
          <a:stretch/>
        </p:blipFill>
        <p:spPr>
          <a:xfrm>
            <a:off x="525600" y="3444677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5c6655e96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3401" y="1933050"/>
            <a:ext cx="85534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5c6655e96f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2000" y="2901837"/>
            <a:ext cx="578125" cy="53747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5c6655e96f_0_0"/>
          <p:cNvSpPr txBox="1"/>
          <p:nvPr>
            <p:ph idx="12" type="sldNum"/>
          </p:nvPr>
        </p:nvSpPr>
        <p:spPr>
          <a:xfrm>
            <a:off x="8490250" y="48444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8" name="Google Shape;468;g25c6655e96f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5150" y="4393425"/>
            <a:ext cx="1973711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g25c6655e96f_0_0"/>
          <p:cNvCxnSpPr/>
          <p:nvPr/>
        </p:nvCxnSpPr>
        <p:spPr>
          <a:xfrm flipH="1" rot="10800000">
            <a:off x="228600" y="4350227"/>
            <a:ext cx="8686800" cy="43200"/>
          </a:xfrm>
          <a:prstGeom prst="straightConnector1">
            <a:avLst/>
          </a:prstGeom>
          <a:noFill/>
          <a:ln cap="flat" cmpd="sng" w="19050">
            <a:solidFill>
              <a:srgbClr val="7A93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g25c6655e96f_0_0"/>
          <p:cNvSpPr txBox="1"/>
          <p:nvPr/>
        </p:nvSpPr>
        <p:spPr>
          <a:xfrm>
            <a:off x="176725" y="596589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User segmentation. Optimization of store assortment and marketing campaign analysis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25c6655e96f_0_0"/>
          <p:cNvSpPr txBox="1"/>
          <p:nvPr/>
        </p:nvSpPr>
        <p:spPr>
          <a:xfrm>
            <a:off x="176725" y="840614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Personalised promo recommendations leading to 3% increase in promotion sales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25c6655e96f_0_0"/>
          <p:cNvPicPr preferRelativeResize="0"/>
          <p:nvPr/>
        </p:nvPicPr>
        <p:blipFill rotWithShape="1">
          <a:blip r:embed="rId7">
            <a:alphaModFix/>
          </a:blip>
          <a:srcRect b="32492" l="18593" r="15564" t="43483"/>
          <a:stretch/>
        </p:blipFill>
        <p:spPr>
          <a:xfrm>
            <a:off x="7796125" y="588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25c6655e96f_0_0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7"/>
          <p:cNvSpPr txBox="1"/>
          <p:nvPr>
            <p:ph type="title"/>
          </p:nvPr>
        </p:nvSpPr>
        <p:spPr>
          <a:xfrm>
            <a:off x="236025" y="2440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E-Commerce Agency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17"/>
          <p:cNvSpPr/>
          <p:nvPr/>
        </p:nvSpPr>
        <p:spPr>
          <a:xfrm>
            <a:off x="458200" y="1426511"/>
            <a:ext cx="1747500" cy="2800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7"/>
          <p:cNvSpPr txBox="1"/>
          <p:nvPr/>
        </p:nvSpPr>
        <p:spPr>
          <a:xfrm>
            <a:off x="749350" y="1541124"/>
            <a:ext cx="12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7"/>
          <p:cNvSpPr txBox="1"/>
          <p:nvPr/>
        </p:nvSpPr>
        <p:spPr>
          <a:xfrm>
            <a:off x="960250" y="1967199"/>
            <a:ext cx="10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Category wise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7"/>
          <p:cNvSpPr txBox="1"/>
          <p:nvPr/>
        </p:nvSpPr>
        <p:spPr>
          <a:xfrm>
            <a:off x="960250" y="2779199"/>
            <a:ext cx="10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Products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7"/>
          <p:cNvSpPr txBox="1"/>
          <p:nvPr/>
        </p:nvSpPr>
        <p:spPr>
          <a:xfrm>
            <a:off x="960250" y="3437274"/>
            <a:ext cx="12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 attribute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7"/>
          <p:cNvSpPr/>
          <p:nvPr/>
        </p:nvSpPr>
        <p:spPr>
          <a:xfrm>
            <a:off x="2370825" y="1457561"/>
            <a:ext cx="4251000" cy="273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7"/>
          <p:cNvSpPr txBox="1"/>
          <p:nvPr/>
        </p:nvSpPr>
        <p:spPr>
          <a:xfrm>
            <a:off x="3872625" y="1541136"/>
            <a:ext cx="1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7"/>
          <p:cNvSpPr/>
          <p:nvPr/>
        </p:nvSpPr>
        <p:spPr>
          <a:xfrm>
            <a:off x="6786950" y="1383161"/>
            <a:ext cx="1784700" cy="2800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7"/>
          <p:cNvSpPr txBox="1"/>
          <p:nvPr/>
        </p:nvSpPr>
        <p:spPr>
          <a:xfrm>
            <a:off x="7090550" y="1541124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7"/>
          <p:cNvSpPr/>
          <p:nvPr/>
        </p:nvSpPr>
        <p:spPr>
          <a:xfrm>
            <a:off x="2466025" y="1984199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7"/>
          <p:cNvSpPr/>
          <p:nvPr/>
        </p:nvSpPr>
        <p:spPr>
          <a:xfrm>
            <a:off x="3820875" y="1984199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model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7"/>
          <p:cNvSpPr/>
          <p:nvPr/>
        </p:nvSpPr>
        <p:spPr>
          <a:xfrm>
            <a:off x="5138075" y="1984199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7"/>
          <p:cNvSpPr txBox="1"/>
          <p:nvPr/>
        </p:nvSpPr>
        <p:spPr>
          <a:xfrm>
            <a:off x="2205700" y="2317748"/>
            <a:ext cx="158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Stop words removal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Lemmatization  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Category wise data analysis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7"/>
          <p:cNvSpPr txBox="1"/>
          <p:nvPr/>
        </p:nvSpPr>
        <p:spPr>
          <a:xfrm>
            <a:off x="3519050" y="2305786"/>
            <a:ext cx="1584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 matching based on title and attributes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Ranking model to rank similar products within the category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similarity using computer vision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7"/>
          <p:cNvSpPr txBox="1"/>
          <p:nvPr/>
        </p:nvSpPr>
        <p:spPr>
          <a:xfrm>
            <a:off x="4811275" y="2301224"/>
            <a:ext cx="1584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 Similarity Model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similar products in a product category from the e-commerce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7"/>
          <p:cNvSpPr txBox="1"/>
          <p:nvPr/>
        </p:nvSpPr>
        <p:spPr>
          <a:xfrm>
            <a:off x="6954200" y="2542586"/>
            <a:ext cx="15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Dashboard data studio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6954200" y="3482536"/>
            <a:ext cx="158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Some extracts in Excel format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p17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23825" y="2008763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7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23825" y="2743788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7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23825" y="3478838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626" y="1967211"/>
            <a:ext cx="85534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0225" y="2935998"/>
            <a:ext cx="578125" cy="53747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7"/>
          <p:cNvSpPr txBox="1"/>
          <p:nvPr>
            <p:ph idx="12" type="sldNum"/>
          </p:nvPr>
        </p:nvSpPr>
        <p:spPr>
          <a:xfrm>
            <a:off x="8501325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2" name="Google Shape;502;p17"/>
          <p:cNvCxnSpPr/>
          <p:nvPr/>
        </p:nvCxnSpPr>
        <p:spPr>
          <a:xfrm flipH="1" rot="10800000">
            <a:off x="239675" y="4369700"/>
            <a:ext cx="8686800" cy="43200"/>
          </a:xfrm>
          <a:prstGeom prst="straightConnector1">
            <a:avLst/>
          </a:prstGeom>
          <a:noFill/>
          <a:ln cap="flat" cmpd="sng" w="19050">
            <a:solidFill>
              <a:srgbClr val="7A93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3" name="Google Shape;503;p17"/>
          <p:cNvSpPr txBox="1"/>
          <p:nvPr/>
        </p:nvSpPr>
        <p:spPr>
          <a:xfrm>
            <a:off x="160500" y="640389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Product matching across competition for better marketing strategies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6225" y="4412898"/>
            <a:ext cx="197371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7"/>
          <p:cNvSpPr txBox="1"/>
          <p:nvPr/>
        </p:nvSpPr>
        <p:spPr>
          <a:xfrm>
            <a:off x="160500" y="873414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94% accuracy of matched products’ analysis for marketing and price optimization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p17"/>
          <p:cNvPicPr preferRelativeResize="0"/>
          <p:nvPr/>
        </p:nvPicPr>
        <p:blipFill rotWithShape="1">
          <a:blip r:embed="rId7">
            <a:alphaModFix/>
          </a:blip>
          <a:srcRect b="32492" l="18593" r="15564" t="43483"/>
          <a:stretch/>
        </p:blipFill>
        <p:spPr>
          <a:xfrm>
            <a:off x="7807200" y="93000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7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8"/>
          <p:cNvSpPr txBox="1"/>
          <p:nvPr>
            <p:ph type="title"/>
          </p:nvPr>
        </p:nvSpPr>
        <p:spPr>
          <a:xfrm>
            <a:off x="228600" y="534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Financial Services Provider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18"/>
          <p:cNvSpPr/>
          <p:nvPr/>
        </p:nvSpPr>
        <p:spPr>
          <a:xfrm>
            <a:off x="460875" y="1423948"/>
            <a:ext cx="1747500" cy="2800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8"/>
          <p:cNvSpPr txBox="1"/>
          <p:nvPr/>
        </p:nvSpPr>
        <p:spPr>
          <a:xfrm>
            <a:off x="752025" y="1538561"/>
            <a:ext cx="12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8"/>
          <p:cNvSpPr txBox="1"/>
          <p:nvPr/>
        </p:nvSpPr>
        <p:spPr>
          <a:xfrm>
            <a:off x="962925" y="1964636"/>
            <a:ext cx="10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8"/>
          <p:cNvSpPr txBox="1"/>
          <p:nvPr/>
        </p:nvSpPr>
        <p:spPr>
          <a:xfrm>
            <a:off x="966075" y="2738148"/>
            <a:ext cx="10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Products and services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8"/>
          <p:cNvSpPr txBox="1"/>
          <p:nvPr/>
        </p:nvSpPr>
        <p:spPr>
          <a:xfrm>
            <a:off x="962775" y="3511661"/>
            <a:ext cx="12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catalogue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8"/>
          <p:cNvSpPr/>
          <p:nvPr/>
        </p:nvSpPr>
        <p:spPr>
          <a:xfrm>
            <a:off x="2373500" y="1454998"/>
            <a:ext cx="4251000" cy="273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18"/>
          <p:cNvSpPr txBox="1"/>
          <p:nvPr/>
        </p:nvSpPr>
        <p:spPr>
          <a:xfrm>
            <a:off x="3875300" y="1538561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8"/>
          <p:cNvSpPr/>
          <p:nvPr/>
        </p:nvSpPr>
        <p:spPr>
          <a:xfrm>
            <a:off x="6789625" y="1380598"/>
            <a:ext cx="1784700" cy="2800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8"/>
          <p:cNvSpPr txBox="1"/>
          <p:nvPr/>
        </p:nvSpPr>
        <p:spPr>
          <a:xfrm>
            <a:off x="7093225" y="1538561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2468700" y="1981636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8"/>
          <p:cNvSpPr/>
          <p:nvPr/>
        </p:nvSpPr>
        <p:spPr>
          <a:xfrm>
            <a:off x="3823550" y="1981636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model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8"/>
          <p:cNvSpPr/>
          <p:nvPr/>
        </p:nvSpPr>
        <p:spPr>
          <a:xfrm>
            <a:off x="5140750" y="1981636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8"/>
          <p:cNvSpPr txBox="1"/>
          <p:nvPr/>
        </p:nvSpPr>
        <p:spPr>
          <a:xfrm>
            <a:off x="2163738" y="2353648"/>
            <a:ext cx="158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extraction from client database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exploration and transformation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8"/>
          <p:cNvSpPr txBox="1"/>
          <p:nvPr/>
        </p:nvSpPr>
        <p:spPr>
          <a:xfrm>
            <a:off x="3523025" y="2313400"/>
            <a:ext cx="1747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Identification of churn susceptible business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to rank businesses based on risk of churn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Development of products and services recommendation engine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8"/>
          <p:cNvSpPr txBox="1"/>
          <p:nvPr/>
        </p:nvSpPr>
        <p:spPr>
          <a:xfrm>
            <a:off x="4860351" y="2314923"/>
            <a:ext cx="171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Churn prediction model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Recommendation analysis for products and services provided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8"/>
          <p:cNvSpPr txBox="1"/>
          <p:nvPr/>
        </p:nvSpPr>
        <p:spPr>
          <a:xfrm>
            <a:off x="7061575" y="2517386"/>
            <a:ext cx="14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Dashboard data studio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8"/>
          <p:cNvSpPr txBox="1"/>
          <p:nvPr/>
        </p:nvSpPr>
        <p:spPr>
          <a:xfrm>
            <a:off x="6969475" y="3434723"/>
            <a:ext cx="158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visualization using Seaborn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18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26500" y="2006200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8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26500" y="2741225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8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26500" y="3476275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4301" y="1964648"/>
            <a:ext cx="85534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5675" y="3005948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18"/>
          <p:cNvSpPr txBox="1"/>
          <p:nvPr/>
        </p:nvSpPr>
        <p:spPr>
          <a:xfrm>
            <a:off x="137400" y="633764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Churn analysis for the products and services being provided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7" name="Google Shape;537;p18"/>
          <p:cNvCxnSpPr/>
          <p:nvPr/>
        </p:nvCxnSpPr>
        <p:spPr>
          <a:xfrm flipH="1" rot="10800000">
            <a:off x="228600" y="4349650"/>
            <a:ext cx="8686800" cy="43200"/>
          </a:xfrm>
          <a:prstGeom prst="straightConnector1">
            <a:avLst/>
          </a:prstGeom>
          <a:noFill/>
          <a:ln cap="flat" cmpd="sng" w="19050">
            <a:solidFill>
              <a:srgbClr val="7A93A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8" name="Google Shape;53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5150" y="4392848"/>
            <a:ext cx="197371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8"/>
          <p:cNvSpPr txBox="1"/>
          <p:nvPr/>
        </p:nvSpPr>
        <p:spPr>
          <a:xfrm>
            <a:off x="137400" y="9044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Identified churning rate and businesses susceptible to churning and recommendations on that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18"/>
          <p:cNvPicPr preferRelativeResize="0"/>
          <p:nvPr/>
        </p:nvPicPr>
        <p:blipFill rotWithShape="1">
          <a:blip r:embed="rId7">
            <a:alphaModFix/>
          </a:blip>
          <a:srcRect b="32492" l="18593" r="15564" t="43483"/>
          <a:stretch/>
        </p:blipFill>
        <p:spPr>
          <a:xfrm>
            <a:off x="7807200" y="93000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8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af4ad3ff0_0_0"/>
          <p:cNvSpPr txBox="1"/>
          <p:nvPr>
            <p:ph type="title"/>
          </p:nvPr>
        </p:nvSpPr>
        <p:spPr>
          <a:xfrm>
            <a:off x="311700" y="74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2caf4ad3ff0_0_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g2caf4ad3ff0_0_0"/>
          <p:cNvSpPr txBox="1"/>
          <p:nvPr/>
        </p:nvSpPr>
        <p:spPr>
          <a:xfrm>
            <a:off x="467275" y="206950"/>
            <a:ext cx="63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Flairminds - Who we are?</a:t>
            </a:r>
            <a:endParaRPr i="0" sz="2200" u="none" cap="none" strike="noStrik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g2caf4ad3ff0_0_0"/>
          <p:cNvSpPr txBox="1"/>
          <p:nvPr/>
        </p:nvSpPr>
        <p:spPr>
          <a:xfrm>
            <a:off x="1774800" y="878500"/>
            <a:ext cx="330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youthful company, ablaze with potential and promise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g2caf4ad3ff0_0_0"/>
          <p:cNvSpPr txBox="1"/>
          <p:nvPr/>
        </p:nvSpPr>
        <p:spPr>
          <a:xfrm>
            <a:off x="1774800" y="1807350"/>
            <a:ext cx="330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Our company's base is situated in the Cloud and…</a:t>
            </a:r>
            <a:endParaRPr/>
          </a:p>
        </p:txBody>
      </p:sp>
      <p:sp>
        <p:nvSpPr>
          <p:cNvPr id="71" name="Google Shape;71;g2caf4ad3ff0_0_0"/>
          <p:cNvSpPr txBox="1"/>
          <p:nvPr/>
        </p:nvSpPr>
        <p:spPr>
          <a:xfrm>
            <a:off x="1774800" y="2742075"/>
            <a:ext cx="330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The deeper you rooted, the faster you grow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2caf4ad3ff0_0_0"/>
          <p:cNvSpPr txBox="1"/>
          <p:nvPr/>
        </p:nvSpPr>
        <p:spPr>
          <a:xfrm>
            <a:off x="1774725" y="3613500"/>
            <a:ext cx="330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We date, but we believe in marriages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(average customer retention rate)</a:t>
            </a:r>
            <a:endParaRPr sz="11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2caf4ad3ff0_0_0"/>
          <p:cNvSpPr txBox="1"/>
          <p:nvPr/>
        </p:nvSpPr>
        <p:spPr>
          <a:xfrm>
            <a:off x="5210475" y="878500"/>
            <a:ext cx="113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2600"/>
          </a:p>
        </p:txBody>
      </p:sp>
      <p:sp>
        <p:nvSpPr>
          <p:cNvPr id="74" name="Google Shape;74;g2caf4ad3ff0_0_0"/>
          <p:cNvSpPr txBox="1"/>
          <p:nvPr/>
        </p:nvSpPr>
        <p:spPr>
          <a:xfrm>
            <a:off x="5210475" y="2488150"/>
            <a:ext cx="3010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350% Yoy </a:t>
            </a:r>
            <a:endParaRPr sz="2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65 people strong</a:t>
            </a: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600"/>
          </a:p>
        </p:txBody>
      </p:sp>
      <p:sp>
        <p:nvSpPr>
          <p:cNvPr id="75" name="Google Shape;75;g2caf4ad3ff0_0_0"/>
          <p:cNvSpPr txBox="1"/>
          <p:nvPr/>
        </p:nvSpPr>
        <p:spPr>
          <a:xfrm>
            <a:off x="5210475" y="3621700"/>
            <a:ext cx="148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87%</a:t>
            </a:r>
            <a:endParaRPr sz="2600"/>
          </a:p>
        </p:txBody>
      </p:sp>
      <p:cxnSp>
        <p:nvCxnSpPr>
          <p:cNvPr id="76" name="Google Shape;76;g2caf4ad3ff0_0_0"/>
          <p:cNvCxnSpPr/>
          <p:nvPr/>
        </p:nvCxnSpPr>
        <p:spPr>
          <a:xfrm flipH="1" rot="10800000">
            <a:off x="810100" y="1602400"/>
            <a:ext cx="6511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g2caf4ad3ff0_0_0"/>
          <p:cNvCxnSpPr/>
          <p:nvPr/>
        </p:nvCxnSpPr>
        <p:spPr>
          <a:xfrm flipH="1" rot="10800000">
            <a:off x="810100" y="2516800"/>
            <a:ext cx="6511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g2caf4ad3ff0_0_0"/>
          <p:cNvCxnSpPr/>
          <p:nvPr/>
        </p:nvCxnSpPr>
        <p:spPr>
          <a:xfrm flipH="1" rot="10800000">
            <a:off x="810100" y="3431200"/>
            <a:ext cx="6511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g2caf4ad3ff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051" y="1831451"/>
            <a:ext cx="544221" cy="36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2caf4ad3ff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599" y="1831449"/>
            <a:ext cx="548700" cy="3651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2caf4ad3ff0_0_0"/>
          <p:cNvSpPr txBox="1"/>
          <p:nvPr/>
        </p:nvSpPr>
        <p:spPr>
          <a:xfrm>
            <a:off x="1774725" y="4451700"/>
            <a:ext cx="330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We are as good as our People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(average associate retention rate)</a:t>
            </a:r>
            <a:endParaRPr sz="11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2caf4ad3ff0_0_0"/>
          <p:cNvSpPr txBox="1"/>
          <p:nvPr/>
        </p:nvSpPr>
        <p:spPr>
          <a:xfrm>
            <a:off x="5210475" y="4459900"/>
            <a:ext cx="148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96.2%</a:t>
            </a:r>
            <a:endParaRPr sz="2600"/>
          </a:p>
        </p:txBody>
      </p:sp>
      <p:cxnSp>
        <p:nvCxnSpPr>
          <p:cNvPr id="83" name="Google Shape;83;g2caf4ad3ff0_0_0"/>
          <p:cNvCxnSpPr/>
          <p:nvPr/>
        </p:nvCxnSpPr>
        <p:spPr>
          <a:xfrm flipH="1" rot="10800000">
            <a:off x="810100" y="4345600"/>
            <a:ext cx="6511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" name="Google Shape;84;g2caf4ad3ff0_0_0"/>
          <p:cNvPicPr preferRelativeResize="0"/>
          <p:nvPr/>
        </p:nvPicPr>
        <p:blipFill rotWithShape="1">
          <a:blip r:embed="rId5">
            <a:alphaModFix/>
          </a:blip>
          <a:srcRect b="32492" l="18593" r="15564" t="43483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2caf4ad3ff0_0_0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/>
          <p:nvPr>
            <p:ph type="title"/>
          </p:nvPr>
        </p:nvSpPr>
        <p:spPr>
          <a:xfrm>
            <a:off x="238700" y="3336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AssetTech</a:t>
            </a: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 Financial Consultant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6"/>
          <p:cNvSpPr/>
          <p:nvPr/>
        </p:nvSpPr>
        <p:spPr>
          <a:xfrm>
            <a:off x="460875" y="1423948"/>
            <a:ext cx="1747500" cy="2800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"/>
          <p:cNvSpPr txBox="1"/>
          <p:nvPr/>
        </p:nvSpPr>
        <p:spPr>
          <a:xfrm>
            <a:off x="752025" y="1538561"/>
            <a:ext cx="12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 txBox="1"/>
          <p:nvPr/>
        </p:nvSpPr>
        <p:spPr>
          <a:xfrm>
            <a:off x="962925" y="1964636"/>
            <a:ext cx="10782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Assets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"/>
          <p:cNvSpPr txBox="1"/>
          <p:nvPr/>
        </p:nvSpPr>
        <p:spPr>
          <a:xfrm>
            <a:off x="966075" y="2738148"/>
            <a:ext cx="10782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Portfolio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"/>
          <p:cNvSpPr txBox="1"/>
          <p:nvPr/>
        </p:nvSpPr>
        <p:spPr>
          <a:xfrm>
            <a:off x="962775" y="3511661"/>
            <a:ext cx="12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Credit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6"/>
          <p:cNvSpPr/>
          <p:nvPr/>
        </p:nvSpPr>
        <p:spPr>
          <a:xfrm>
            <a:off x="2373500" y="1454998"/>
            <a:ext cx="4251000" cy="273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6"/>
          <p:cNvSpPr txBox="1"/>
          <p:nvPr/>
        </p:nvSpPr>
        <p:spPr>
          <a:xfrm>
            <a:off x="3875300" y="1538561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"/>
          <p:cNvSpPr/>
          <p:nvPr/>
        </p:nvSpPr>
        <p:spPr>
          <a:xfrm>
            <a:off x="6789625" y="1380598"/>
            <a:ext cx="1784700" cy="2800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"/>
          <p:cNvSpPr txBox="1"/>
          <p:nvPr/>
        </p:nvSpPr>
        <p:spPr>
          <a:xfrm>
            <a:off x="7093225" y="1538561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6"/>
          <p:cNvSpPr/>
          <p:nvPr/>
        </p:nvSpPr>
        <p:spPr>
          <a:xfrm>
            <a:off x="2468700" y="1981636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6"/>
          <p:cNvSpPr/>
          <p:nvPr/>
        </p:nvSpPr>
        <p:spPr>
          <a:xfrm>
            <a:off x="3823550" y="1981636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model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"/>
          <p:cNvSpPr/>
          <p:nvPr/>
        </p:nvSpPr>
        <p:spPr>
          <a:xfrm>
            <a:off x="5140750" y="1981636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6"/>
          <p:cNvSpPr txBox="1"/>
          <p:nvPr/>
        </p:nvSpPr>
        <p:spPr>
          <a:xfrm>
            <a:off x="2163738" y="2353648"/>
            <a:ext cx="1584600" cy="14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Execution flow based on dependencies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Creation of base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Relationships and dependencies between the Data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6"/>
          <p:cNvSpPr txBox="1"/>
          <p:nvPr/>
        </p:nvSpPr>
        <p:spPr>
          <a:xfrm>
            <a:off x="3523025" y="2313400"/>
            <a:ext cx="1747500" cy="1723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Processing and computing of new features based on the relationship with the base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web app to manipulate the data analysis process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"/>
          <p:cNvSpPr txBox="1"/>
          <p:nvPr/>
        </p:nvSpPr>
        <p:spPr>
          <a:xfrm>
            <a:off x="4860351" y="2314923"/>
            <a:ext cx="1719900" cy="20312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Summarized results after complete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user access to choose the 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Freedom to run multiple simulations for different scenarios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6"/>
          <p:cNvSpPr txBox="1"/>
          <p:nvPr/>
        </p:nvSpPr>
        <p:spPr>
          <a:xfrm>
            <a:off x="6992064" y="2519545"/>
            <a:ext cx="14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Plotly dash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"/>
          <p:cNvSpPr txBox="1"/>
          <p:nvPr/>
        </p:nvSpPr>
        <p:spPr>
          <a:xfrm>
            <a:off x="6889674" y="3430866"/>
            <a:ext cx="15846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p6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26500" y="2006200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26500" y="2741225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"/>
          <p:cNvPicPr preferRelativeResize="0"/>
          <p:nvPr/>
        </p:nvPicPr>
        <p:blipFill rotWithShape="1">
          <a:blip r:embed="rId3">
            <a:alphaModFix/>
          </a:blip>
          <a:srcRect b="15651" l="27922" r="34667" t="12751"/>
          <a:stretch/>
        </p:blipFill>
        <p:spPr>
          <a:xfrm>
            <a:off x="526500" y="3476275"/>
            <a:ext cx="380551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b="1" i="0" sz="10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68" name="Google Shape;568;p6"/>
          <p:cNvSpPr txBox="1"/>
          <p:nvPr/>
        </p:nvSpPr>
        <p:spPr>
          <a:xfrm>
            <a:off x="137400" y="633764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Analysis of the portfolios and build a leverage model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9" name="Google Shape;569;p6"/>
          <p:cNvCxnSpPr/>
          <p:nvPr/>
        </p:nvCxnSpPr>
        <p:spPr>
          <a:xfrm flipH="1" rot="10800000">
            <a:off x="228600" y="4349650"/>
            <a:ext cx="8686800" cy="43200"/>
          </a:xfrm>
          <a:prstGeom prst="straightConnector1">
            <a:avLst/>
          </a:prstGeom>
          <a:noFill/>
          <a:ln cap="flat" cmpd="sng" w="19050">
            <a:solidFill>
              <a:srgbClr val="7A93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6"/>
          <p:cNvSpPr txBox="1"/>
          <p:nvPr/>
        </p:nvSpPr>
        <p:spPr>
          <a:xfrm>
            <a:off x="137400" y="9044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Automated portfolio analysis for portfolios and credit management for leverage modelling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2425" y="4341371"/>
            <a:ext cx="1421650" cy="71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ing interactive web applications and visualisations in Python -  angela1c.com" id="572" name="Google Shape;57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3868" y="2178051"/>
            <a:ext cx="1016792" cy="33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2926" y="2974667"/>
            <a:ext cx="678675" cy="47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"/>
          <p:cNvPicPr preferRelativeResize="0"/>
          <p:nvPr/>
        </p:nvPicPr>
        <p:blipFill rotWithShape="1">
          <a:blip r:embed="rId7">
            <a:alphaModFix/>
          </a:blip>
          <a:srcRect b="32492" l="18593" r="15564" t="43483"/>
          <a:stretch/>
        </p:blipFill>
        <p:spPr>
          <a:xfrm>
            <a:off x="7807200" y="93000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f6a2f0beb0_0_0"/>
          <p:cNvSpPr txBox="1"/>
          <p:nvPr>
            <p:ph type="title"/>
          </p:nvPr>
        </p:nvSpPr>
        <p:spPr>
          <a:xfrm>
            <a:off x="238700" y="132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Financial Consultant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g1f6a2f0beb0_0_0"/>
          <p:cNvSpPr/>
          <p:nvPr/>
        </p:nvSpPr>
        <p:spPr>
          <a:xfrm>
            <a:off x="460875" y="1423948"/>
            <a:ext cx="1747500" cy="2800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1f6a2f0beb0_0_0"/>
          <p:cNvSpPr txBox="1"/>
          <p:nvPr/>
        </p:nvSpPr>
        <p:spPr>
          <a:xfrm>
            <a:off x="752025" y="1538561"/>
            <a:ext cx="12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g1f6a2f0beb0_0_0"/>
          <p:cNvSpPr txBox="1"/>
          <p:nvPr/>
        </p:nvSpPr>
        <p:spPr>
          <a:xfrm>
            <a:off x="962925" y="1964636"/>
            <a:ext cx="10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uploaded documents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1f6a2f0beb0_0_0"/>
          <p:cNvSpPr txBox="1"/>
          <p:nvPr/>
        </p:nvSpPr>
        <p:spPr>
          <a:xfrm>
            <a:off x="966075" y="2738148"/>
            <a:ext cx="10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Azure blob storage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1f6a2f0beb0_0_0"/>
          <p:cNvSpPr txBox="1"/>
          <p:nvPr/>
        </p:nvSpPr>
        <p:spPr>
          <a:xfrm>
            <a:off x="962775" y="3511661"/>
            <a:ext cx="12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PDF format documents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g1f6a2f0beb0_0_0"/>
          <p:cNvSpPr/>
          <p:nvPr/>
        </p:nvSpPr>
        <p:spPr>
          <a:xfrm>
            <a:off x="2373500" y="1454998"/>
            <a:ext cx="4251000" cy="273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g1f6a2f0beb0_0_0"/>
          <p:cNvSpPr txBox="1"/>
          <p:nvPr/>
        </p:nvSpPr>
        <p:spPr>
          <a:xfrm>
            <a:off x="3875300" y="1538561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model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1f6a2f0beb0_0_0"/>
          <p:cNvSpPr/>
          <p:nvPr/>
        </p:nvSpPr>
        <p:spPr>
          <a:xfrm>
            <a:off x="6789625" y="1380598"/>
            <a:ext cx="1784700" cy="2800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1f6a2f0beb0_0_0"/>
          <p:cNvSpPr txBox="1"/>
          <p:nvPr/>
        </p:nvSpPr>
        <p:spPr>
          <a:xfrm>
            <a:off x="6956863" y="1538936"/>
            <a:ext cx="14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1f6a2f0beb0_0_0"/>
          <p:cNvSpPr/>
          <p:nvPr/>
        </p:nvSpPr>
        <p:spPr>
          <a:xfrm>
            <a:off x="2468700" y="1981636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1f6a2f0beb0_0_0"/>
          <p:cNvSpPr/>
          <p:nvPr/>
        </p:nvSpPr>
        <p:spPr>
          <a:xfrm>
            <a:off x="3823550" y="1981636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1f6a2f0beb0_0_0"/>
          <p:cNvSpPr/>
          <p:nvPr/>
        </p:nvSpPr>
        <p:spPr>
          <a:xfrm>
            <a:off x="5140750" y="1981636"/>
            <a:ext cx="1350900" cy="322200"/>
          </a:xfrm>
          <a:prstGeom prst="rect">
            <a:avLst/>
          </a:prstGeom>
          <a:solidFill>
            <a:srgbClr val="2656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1f6a2f0beb0_0_0"/>
          <p:cNvSpPr txBox="1"/>
          <p:nvPr/>
        </p:nvSpPr>
        <p:spPr>
          <a:xfrm>
            <a:off x="2163738" y="2353648"/>
            <a:ext cx="1584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Exploration of the existing components of the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Tested and deployed the existing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Defined a product development roadmap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g1f6a2f0beb0_0_0"/>
          <p:cNvSpPr txBox="1"/>
          <p:nvPr/>
        </p:nvSpPr>
        <p:spPr>
          <a:xfrm>
            <a:off x="3523025" y="2313400"/>
            <a:ext cx="1747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Developed user access control mechanism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Integrated Rest APIs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the fly document document training and deployment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Developed and integrated the frontend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1f6a2f0beb0_0_0"/>
          <p:cNvSpPr txBox="1"/>
          <p:nvPr/>
        </p:nvSpPr>
        <p:spPr>
          <a:xfrm>
            <a:off x="4860351" y="2314923"/>
            <a:ext cx="1719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Containerized the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Deployed the solution on cloud environment where search could be performed seamlessly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Tested with the user data to search in the document report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1f6a2f0beb0_0_0"/>
          <p:cNvSpPr txBox="1"/>
          <p:nvPr/>
        </p:nvSpPr>
        <p:spPr>
          <a:xfrm>
            <a:off x="6889674" y="2892041"/>
            <a:ext cx="15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HummingBird AI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g1f6a2f0beb0_0_0"/>
          <p:cNvPicPr preferRelativeResize="0"/>
          <p:nvPr/>
        </p:nvPicPr>
        <p:blipFill rotWithShape="1">
          <a:blip r:embed="rId3">
            <a:alphaModFix/>
          </a:blip>
          <a:srcRect b="15651" l="27923" r="34665" t="12751"/>
          <a:stretch/>
        </p:blipFill>
        <p:spPr>
          <a:xfrm>
            <a:off x="526500" y="2006200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f6a2f0beb0_0_0"/>
          <p:cNvPicPr preferRelativeResize="0"/>
          <p:nvPr/>
        </p:nvPicPr>
        <p:blipFill rotWithShape="1">
          <a:blip r:embed="rId3">
            <a:alphaModFix/>
          </a:blip>
          <a:srcRect b="15651" l="27923" r="34665" t="12751"/>
          <a:stretch/>
        </p:blipFill>
        <p:spPr>
          <a:xfrm>
            <a:off x="526500" y="2741225"/>
            <a:ext cx="380551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1f6a2f0beb0_0_0"/>
          <p:cNvPicPr preferRelativeResize="0"/>
          <p:nvPr/>
        </p:nvPicPr>
        <p:blipFill rotWithShape="1">
          <a:blip r:embed="rId3">
            <a:alphaModFix/>
          </a:blip>
          <a:srcRect b="15651" l="27923" r="34665" t="12751"/>
          <a:stretch/>
        </p:blipFill>
        <p:spPr>
          <a:xfrm>
            <a:off x="526500" y="3476275"/>
            <a:ext cx="380551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1f6a2f0beb0_0_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b="1" i="0" sz="10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01" name="Google Shape;601;g1f6a2f0beb0_0_0"/>
          <p:cNvSpPr txBox="1"/>
          <p:nvPr/>
        </p:nvSpPr>
        <p:spPr>
          <a:xfrm>
            <a:off x="137400" y="633764"/>
            <a:ext cx="824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 develop a customized search engine with end to end pipeline for document indexing and search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2" name="Google Shape;602;g1f6a2f0beb0_0_0"/>
          <p:cNvCxnSpPr/>
          <p:nvPr/>
        </p:nvCxnSpPr>
        <p:spPr>
          <a:xfrm flipH="1" rot="10800000">
            <a:off x="228600" y="4349650"/>
            <a:ext cx="8686800" cy="43200"/>
          </a:xfrm>
          <a:prstGeom prst="straightConnector1">
            <a:avLst/>
          </a:prstGeom>
          <a:noFill/>
          <a:ln cap="flat" cmpd="sng" w="19050">
            <a:solidFill>
              <a:srgbClr val="7A93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g1f6a2f0beb0_0_0"/>
          <p:cNvSpPr txBox="1"/>
          <p:nvPr/>
        </p:nvSpPr>
        <p:spPr>
          <a:xfrm>
            <a:off x="137400" y="9044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b="1" i="0" lang="en" sz="1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search engine that facilitates the search for a particular information from a sea of documents</a:t>
            </a:r>
            <a:endParaRPr b="1" i="0" sz="1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4" name="Google Shape;604;g1f6a2f0beb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2425" y="4341371"/>
            <a:ext cx="1421650" cy="7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f6a2f0beb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2225" y="2066625"/>
            <a:ext cx="759525" cy="7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1f6a2f0beb0_0_0"/>
          <p:cNvPicPr preferRelativeResize="0"/>
          <p:nvPr/>
        </p:nvPicPr>
        <p:blipFill rotWithShape="1">
          <a:blip r:embed="rId6">
            <a:alphaModFix/>
          </a:blip>
          <a:srcRect b="32492" l="18593" r="15564" t="43483"/>
          <a:stretch/>
        </p:blipFill>
        <p:spPr>
          <a:xfrm>
            <a:off x="7807200" y="93000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1f6a2f0beb0_0_0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cba781882f_1_2"/>
          <p:cNvSpPr txBox="1"/>
          <p:nvPr/>
        </p:nvSpPr>
        <p:spPr>
          <a:xfrm>
            <a:off x="3613200" y="48837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13" name="Google Shape;613;g2cba781882f_1_2"/>
          <p:cNvPicPr preferRelativeResize="0"/>
          <p:nvPr/>
        </p:nvPicPr>
        <p:blipFill rotWithShape="1">
          <a:blip r:embed="rId3">
            <a:alphaModFix/>
          </a:blip>
          <a:srcRect b="32492" l="18593" r="15564" t="43483"/>
          <a:stretch/>
        </p:blipFill>
        <p:spPr>
          <a:xfrm>
            <a:off x="3540538" y="2006850"/>
            <a:ext cx="2062925" cy="7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b365422b2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cb365422b2_1_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g2cb365422b2_1_0"/>
          <p:cNvSpPr txBox="1"/>
          <p:nvPr/>
        </p:nvSpPr>
        <p:spPr>
          <a:xfrm>
            <a:off x="466100" y="232700"/>
            <a:ext cx="63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Driving our Engagement Success - Leadership</a:t>
            </a:r>
            <a:endParaRPr i="0" sz="2200" u="none" cap="none" strike="noStrik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g2cb365422b2_1_0"/>
          <p:cNvSpPr/>
          <p:nvPr/>
        </p:nvSpPr>
        <p:spPr>
          <a:xfrm>
            <a:off x="565600" y="2650924"/>
            <a:ext cx="1295400" cy="1266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2cb365422b2_1_0"/>
          <p:cNvSpPr/>
          <p:nvPr/>
        </p:nvSpPr>
        <p:spPr>
          <a:xfrm>
            <a:off x="662200" y="1618587"/>
            <a:ext cx="1102200" cy="11244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cb365422b2_1_0"/>
          <p:cNvSpPr txBox="1"/>
          <p:nvPr/>
        </p:nvSpPr>
        <p:spPr>
          <a:xfrm>
            <a:off x="613738" y="2771162"/>
            <a:ext cx="11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Hasmukh Parekh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Director, Strategy</a:t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g2cb365422b2_1_0"/>
          <p:cNvSpPr/>
          <p:nvPr/>
        </p:nvSpPr>
        <p:spPr>
          <a:xfrm>
            <a:off x="2795200" y="2650924"/>
            <a:ext cx="1295400" cy="1266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cb365422b2_1_0"/>
          <p:cNvSpPr/>
          <p:nvPr/>
        </p:nvSpPr>
        <p:spPr>
          <a:xfrm>
            <a:off x="2879528" y="1650526"/>
            <a:ext cx="1102200" cy="1060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cb365422b2_1_0"/>
          <p:cNvSpPr txBox="1"/>
          <p:nvPr/>
        </p:nvSpPr>
        <p:spPr>
          <a:xfrm>
            <a:off x="2801504" y="2771162"/>
            <a:ext cx="128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Shriman Tiwari</a:t>
            </a:r>
            <a:endParaRPr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Chief Data Scientist</a:t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g2cb365422b2_1_0"/>
          <p:cNvSpPr/>
          <p:nvPr/>
        </p:nvSpPr>
        <p:spPr>
          <a:xfrm>
            <a:off x="4858275" y="2650924"/>
            <a:ext cx="1295400" cy="1266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cb365422b2_1_0"/>
          <p:cNvSpPr/>
          <p:nvPr/>
        </p:nvSpPr>
        <p:spPr>
          <a:xfrm>
            <a:off x="5000261" y="1650526"/>
            <a:ext cx="1052400" cy="106050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cb365422b2_1_0"/>
          <p:cNvSpPr txBox="1"/>
          <p:nvPr/>
        </p:nvSpPr>
        <p:spPr>
          <a:xfrm>
            <a:off x="4798428" y="2771116"/>
            <a:ext cx="141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Sameer Awate</a:t>
            </a:r>
            <a:endParaRPr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Chief Technical Officer</a:t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g2cb365422b2_1_0"/>
          <p:cNvSpPr/>
          <p:nvPr/>
        </p:nvSpPr>
        <p:spPr>
          <a:xfrm>
            <a:off x="6921350" y="2650924"/>
            <a:ext cx="1295400" cy="1266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2cb365422b2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375" y="1654575"/>
            <a:ext cx="1052400" cy="1052400"/>
          </a:xfrm>
          <a:prstGeom prst="ellipse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g2cb365422b2_1_0"/>
          <p:cNvSpPr txBox="1"/>
          <p:nvPr/>
        </p:nvSpPr>
        <p:spPr>
          <a:xfrm>
            <a:off x="6861503" y="2771141"/>
            <a:ext cx="141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Gaurav Kohli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Technical Architect- AWS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g2cb365422b2_1_0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6" name="Google Shape;106;g2cb365422b2_1_0"/>
          <p:cNvPicPr preferRelativeResize="0"/>
          <p:nvPr/>
        </p:nvPicPr>
        <p:blipFill rotWithShape="1">
          <a:blip r:embed="rId7">
            <a:alphaModFix/>
          </a:blip>
          <a:srcRect b="32492" l="18593" r="15564" t="43483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cb365422b2_1_0"/>
          <p:cNvSpPr txBox="1"/>
          <p:nvPr/>
        </p:nvSpPr>
        <p:spPr>
          <a:xfrm>
            <a:off x="613750" y="3257550"/>
            <a:ext cx="105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0650" lvl="0" marL="57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IIT Kanpur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20650" lvl="0" marL="57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Reliance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g2cb365422b2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6750" y="2571750"/>
            <a:ext cx="329125" cy="2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cb365422b2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1475" y="2522675"/>
            <a:ext cx="329125" cy="2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cb365422b2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1250" y="2522675"/>
            <a:ext cx="329125" cy="2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cb365422b2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00300" y="2571750"/>
            <a:ext cx="329125" cy="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cb365422b2_1_0"/>
          <p:cNvSpPr txBox="1"/>
          <p:nvPr/>
        </p:nvSpPr>
        <p:spPr>
          <a:xfrm>
            <a:off x="2833438" y="3325225"/>
            <a:ext cx="105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0650" lvl="0" marL="57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IIT Kanpur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20650" lvl="0" marL="57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Retail - GCP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g2cb365422b2_1_0"/>
          <p:cNvSpPr txBox="1"/>
          <p:nvPr/>
        </p:nvSpPr>
        <p:spPr>
          <a:xfrm>
            <a:off x="4979763" y="3325225"/>
            <a:ext cx="105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0650" lvl="0" marL="57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Exp: 15+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20650" lvl="0" marL="57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JAVA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g2cb365422b2_1_0"/>
          <p:cNvSpPr txBox="1"/>
          <p:nvPr/>
        </p:nvSpPr>
        <p:spPr>
          <a:xfrm>
            <a:off x="7042838" y="3343825"/>
            <a:ext cx="105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0650" lvl="0" marL="57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 15+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20650" lvl="0" marL="57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AWS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fb447b792_0_0"/>
          <p:cNvSpPr txBox="1"/>
          <p:nvPr>
            <p:ph idx="12" type="sldNum"/>
          </p:nvPr>
        </p:nvSpPr>
        <p:spPr>
          <a:xfrm>
            <a:off x="8490250" y="4223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g26fb447b792_0_0"/>
          <p:cNvSpPr txBox="1"/>
          <p:nvPr/>
        </p:nvSpPr>
        <p:spPr>
          <a:xfrm>
            <a:off x="447100" y="242325"/>
            <a:ext cx="639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Delivery Organization </a:t>
            </a:r>
            <a:endParaRPr b="0" i="0" sz="2200" u="none" cap="none" strike="noStrik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g26fb447b792_0_0"/>
          <p:cNvSpPr/>
          <p:nvPr/>
        </p:nvSpPr>
        <p:spPr>
          <a:xfrm>
            <a:off x="606775" y="925450"/>
            <a:ext cx="1575000" cy="393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DevOps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6fb447b792_0_0"/>
          <p:cNvSpPr/>
          <p:nvPr/>
        </p:nvSpPr>
        <p:spPr>
          <a:xfrm>
            <a:off x="2758051" y="925450"/>
            <a:ext cx="1575000" cy="393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Full Stack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6fb447b792_0_0"/>
          <p:cNvSpPr/>
          <p:nvPr/>
        </p:nvSpPr>
        <p:spPr>
          <a:xfrm>
            <a:off x="4906175" y="925450"/>
            <a:ext cx="1575000" cy="393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6fb447b792_0_0"/>
          <p:cNvSpPr/>
          <p:nvPr/>
        </p:nvSpPr>
        <p:spPr>
          <a:xfrm>
            <a:off x="606775" y="1562975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DevOps Engineers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6fb447b792_0_0"/>
          <p:cNvSpPr/>
          <p:nvPr/>
        </p:nvSpPr>
        <p:spPr>
          <a:xfrm>
            <a:off x="609925" y="2017200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 Engineers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6fb447b792_0_0"/>
          <p:cNvSpPr/>
          <p:nvPr/>
        </p:nvSpPr>
        <p:spPr>
          <a:xfrm>
            <a:off x="2758050" y="1562975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Full Stack Engineers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26fb447b792_0_0"/>
          <p:cNvSpPr/>
          <p:nvPr/>
        </p:nvSpPr>
        <p:spPr>
          <a:xfrm>
            <a:off x="2758050" y="2020175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BackEnd Engineers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6fb447b792_0_0"/>
          <p:cNvSpPr/>
          <p:nvPr/>
        </p:nvSpPr>
        <p:spPr>
          <a:xfrm>
            <a:off x="2758050" y="2463925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UX Designers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6fb447b792_0_0"/>
          <p:cNvSpPr/>
          <p:nvPr/>
        </p:nvSpPr>
        <p:spPr>
          <a:xfrm>
            <a:off x="4914000" y="1562963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Engineers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6fb447b792_0_0"/>
          <p:cNvSpPr/>
          <p:nvPr/>
        </p:nvSpPr>
        <p:spPr>
          <a:xfrm>
            <a:off x="4906175" y="2017200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Engineers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26fb447b792_0_0"/>
          <p:cNvSpPr/>
          <p:nvPr/>
        </p:nvSpPr>
        <p:spPr>
          <a:xfrm>
            <a:off x="4906175" y="2452525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Analysts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6fb447b792_0_0"/>
          <p:cNvSpPr/>
          <p:nvPr/>
        </p:nvSpPr>
        <p:spPr>
          <a:xfrm>
            <a:off x="4906175" y="2887850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Scientists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g26fb447b792_0_0"/>
          <p:cNvCxnSpPr>
            <a:endCxn id="124" idx="0"/>
          </p:cNvCxnSpPr>
          <p:nvPr/>
        </p:nvCxnSpPr>
        <p:spPr>
          <a:xfrm flipH="1">
            <a:off x="1394275" y="1322075"/>
            <a:ext cx="63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134" name="Google Shape;134;g26fb447b792_0_0"/>
          <p:cNvCxnSpPr/>
          <p:nvPr/>
        </p:nvCxnSpPr>
        <p:spPr>
          <a:xfrm flipH="1">
            <a:off x="3542400" y="1322075"/>
            <a:ext cx="63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135" name="Google Shape;135;g26fb447b792_0_0"/>
          <p:cNvCxnSpPr/>
          <p:nvPr/>
        </p:nvCxnSpPr>
        <p:spPr>
          <a:xfrm flipH="1">
            <a:off x="5690525" y="1337100"/>
            <a:ext cx="63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136" name="Google Shape;136;g26fb447b79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015" y="3879366"/>
            <a:ext cx="518528" cy="27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6fb447b79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058" y="3862040"/>
            <a:ext cx="518518" cy="30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6fb447b79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050" y="3862050"/>
            <a:ext cx="424477" cy="30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6fb447b79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1395" y="3847800"/>
            <a:ext cx="424474" cy="48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6fb447b792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9532" y="3892887"/>
            <a:ext cx="641792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6fb447b792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33302" y="3864777"/>
            <a:ext cx="424475" cy="44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6fb447b792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14003" y="3892883"/>
            <a:ext cx="395156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6fb447b792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66939" y="3847801"/>
            <a:ext cx="469118" cy="48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6fb447b792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3857" y="3858788"/>
            <a:ext cx="469125" cy="4617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g26fb447b792_0_0"/>
          <p:cNvCxnSpPr/>
          <p:nvPr/>
        </p:nvCxnSpPr>
        <p:spPr>
          <a:xfrm>
            <a:off x="605350" y="3758500"/>
            <a:ext cx="7844700" cy="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g26fb447b792_0_0"/>
          <p:cNvSpPr txBox="1"/>
          <p:nvPr/>
        </p:nvSpPr>
        <p:spPr>
          <a:xfrm>
            <a:off x="894925" y="3187600"/>
            <a:ext cx="998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15+</a:t>
            </a:r>
            <a:endParaRPr b="1" i="0" sz="280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g26fb447b792_0_0"/>
          <p:cNvSpPr txBox="1"/>
          <p:nvPr/>
        </p:nvSpPr>
        <p:spPr>
          <a:xfrm>
            <a:off x="3099150" y="3187600"/>
            <a:ext cx="892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20+</a:t>
            </a:r>
            <a:endParaRPr b="1" i="0" sz="280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g26fb447b792_0_0"/>
          <p:cNvSpPr txBox="1"/>
          <p:nvPr/>
        </p:nvSpPr>
        <p:spPr>
          <a:xfrm>
            <a:off x="5274600" y="3227650"/>
            <a:ext cx="85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18+</a:t>
            </a:r>
            <a:endParaRPr b="1" i="0" sz="280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g26fb447b792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3025" y="4245025"/>
            <a:ext cx="424475" cy="4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6fb447b792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00575" y="4314563"/>
            <a:ext cx="518525" cy="38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6fb447b792_0_0"/>
          <p:cNvPicPr preferRelativeResize="0"/>
          <p:nvPr/>
        </p:nvPicPr>
        <p:blipFill rotWithShape="1">
          <a:blip r:embed="rId14">
            <a:alphaModFix/>
          </a:blip>
          <a:srcRect b="32491" l="18593" r="15564" t="43483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6fb447b792_0_0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b="0" i="0" sz="1000" u="none" cap="none" strike="noStrik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3" name="Google Shape;153;g26fb447b792_0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148974" y="4391876"/>
            <a:ext cx="395150" cy="37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6fb447b792_0_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90525" y="4392075"/>
            <a:ext cx="743850" cy="3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6fb447b792_0_0"/>
          <p:cNvSpPr/>
          <p:nvPr/>
        </p:nvSpPr>
        <p:spPr>
          <a:xfrm>
            <a:off x="7054300" y="925450"/>
            <a:ext cx="1575000" cy="3936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MSDB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6fb447b792_0_0"/>
          <p:cNvSpPr/>
          <p:nvPr/>
        </p:nvSpPr>
        <p:spPr>
          <a:xfrm>
            <a:off x="7069950" y="1575463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Software 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Engineers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6fb447b792_0_0"/>
          <p:cNvSpPr/>
          <p:nvPr/>
        </p:nvSpPr>
        <p:spPr>
          <a:xfrm>
            <a:off x="7054300" y="2020163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Software Test Engineers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6fb447b792_0_0"/>
          <p:cNvSpPr/>
          <p:nvPr/>
        </p:nvSpPr>
        <p:spPr>
          <a:xfrm>
            <a:off x="7054300" y="2464888"/>
            <a:ext cx="1575000" cy="3936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Software Developers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26fb447b792_0_0"/>
          <p:cNvSpPr/>
          <p:nvPr/>
        </p:nvSpPr>
        <p:spPr>
          <a:xfrm>
            <a:off x="7054300" y="2909600"/>
            <a:ext cx="1575000" cy="372000"/>
          </a:xfrm>
          <a:prstGeom prst="rect">
            <a:avLst/>
          </a:prstGeom>
          <a:solidFill>
            <a:srgbClr val="9E9E9E"/>
          </a:solidFill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rgbClr val="FFFFFF"/>
                </a:solidFill>
              </a:rPr>
              <a:t>Technology Architects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g26fb447b792_0_0"/>
          <p:cNvCxnSpPr/>
          <p:nvPr/>
        </p:nvCxnSpPr>
        <p:spPr>
          <a:xfrm flipH="1">
            <a:off x="7796125" y="1283450"/>
            <a:ext cx="63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161" name="Google Shape;161;g26fb447b792_0_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09625" y="3855425"/>
            <a:ext cx="853799" cy="24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6fb447b792_0_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4573" y="3892886"/>
            <a:ext cx="743850" cy="45356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6fb447b792_0_0"/>
          <p:cNvSpPr txBox="1"/>
          <p:nvPr/>
        </p:nvSpPr>
        <p:spPr>
          <a:xfrm>
            <a:off x="7491550" y="3247295"/>
            <a:ext cx="998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15+</a:t>
            </a:r>
            <a:endParaRPr b="1" i="0" sz="280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cc806052b_0_6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Why FlairMinds 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g26cc806052b_0_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cc806052b_0_6"/>
          <p:cNvSpPr/>
          <p:nvPr/>
        </p:nvSpPr>
        <p:spPr>
          <a:xfrm>
            <a:off x="1079725" y="1415625"/>
            <a:ext cx="6771600" cy="178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5" name="Google Shape;175;g26cc806052b_0_6"/>
          <p:cNvSpPr txBox="1"/>
          <p:nvPr>
            <p:ph type="title"/>
          </p:nvPr>
        </p:nvSpPr>
        <p:spPr>
          <a:xfrm>
            <a:off x="466000" y="239575"/>
            <a:ext cx="74295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Why FlairMinds ? we help you solve these challenges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g26cc806052b_0_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g26cc806052b_0_6"/>
          <p:cNvSpPr txBox="1"/>
          <p:nvPr/>
        </p:nvSpPr>
        <p:spPr>
          <a:xfrm>
            <a:off x="1322400" y="1673075"/>
            <a:ext cx="1917600" cy="5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Limited Visibility into Operations</a:t>
            </a:r>
            <a:endParaRPr sz="1200"/>
          </a:p>
        </p:txBody>
      </p:sp>
      <p:sp>
        <p:nvSpPr>
          <p:cNvPr id="178" name="Google Shape;178;g26cc806052b_0_6"/>
          <p:cNvSpPr txBox="1"/>
          <p:nvPr/>
        </p:nvSpPr>
        <p:spPr>
          <a:xfrm>
            <a:off x="3533675" y="1673075"/>
            <a:ext cx="2068500" cy="5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Inefficient Use of Resources</a:t>
            </a:r>
            <a:endParaRPr sz="1200"/>
          </a:p>
        </p:txBody>
      </p:sp>
      <p:sp>
        <p:nvSpPr>
          <p:cNvPr id="179" name="Google Shape;179;g26cc806052b_0_6"/>
          <p:cNvSpPr txBox="1"/>
          <p:nvPr/>
        </p:nvSpPr>
        <p:spPr>
          <a:xfrm>
            <a:off x="5972075" y="1673075"/>
            <a:ext cx="1552500" cy="5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Poor Decision-Making</a:t>
            </a:r>
            <a:endParaRPr sz="1200"/>
          </a:p>
        </p:txBody>
      </p:sp>
      <p:sp>
        <p:nvSpPr>
          <p:cNvPr id="180" name="Google Shape;180;g26cc806052b_0_6"/>
          <p:cNvSpPr txBox="1"/>
          <p:nvPr/>
        </p:nvSpPr>
        <p:spPr>
          <a:xfrm>
            <a:off x="1322400" y="2358875"/>
            <a:ext cx="1917600" cy="5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Missing Trends and Business Patterns</a:t>
            </a:r>
            <a:endParaRPr sz="1200"/>
          </a:p>
        </p:txBody>
      </p:sp>
      <p:sp>
        <p:nvSpPr>
          <p:cNvPr id="181" name="Google Shape;181;g26cc806052b_0_6"/>
          <p:cNvSpPr txBox="1"/>
          <p:nvPr/>
        </p:nvSpPr>
        <p:spPr>
          <a:xfrm>
            <a:off x="3533675" y="2358875"/>
            <a:ext cx="2068500" cy="5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Increased Business &amp; Compliance Risk</a:t>
            </a:r>
            <a:endParaRPr sz="1200"/>
          </a:p>
        </p:txBody>
      </p:sp>
      <p:sp>
        <p:nvSpPr>
          <p:cNvPr id="182" name="Google Shape;182;g26cc806052b_0_6"/>
          <p:cNvSpPr txBox="1"/>
          <p:nvPr/>
        </p:nvSpPr>
        <p:spPr>
          <a:xfrm>
            <a:off x="5972075" y="2358875"/>
            <a:ext cx="1552500" cy="5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Siloed and Stale Data</a:t>
            </a:r>
            <a:endParaRPr sz="1200"/>
          </a:p>
        </p:txBody>
      </p:sp>
      <p:sp>
        <p:nvSpPr>
          <p:cNvPr id="183" name="Google Shape;183;g26cc806052b_0_6"/>
          <p:cNvSpPr txBox="1"/>
          <p:nvPr/>
        </p:nvSpPr>
        <p:spPr>
          <a:xfrm>
            <a:off x="1322400" y="3806675"/>
            <a:ext cx="1917600" cy="369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Ability</a:t>
            </a:r>
            <a:r>
              <a:rPr lang="en" sz="1200"/>
              <a:t> to Adapt </a:t>
            </a:r>
            <a:endParaRPr sz="1200"/>
          </a:p>
        </p:txBody>
      </p:sp>
      <p:sp>
        <p:nvSpPr>
          <p:cNvPr id="184" name="Google Shape;184;g26cc806052b_0_6"/>
          <p:cNvSpPr txBox="1"/>
          <p:nvPr/>
        </p:nvSpPr>
        <p:spPr>
          <a:xfrm>
            <a:off x="3533675" y="3806675"/>
            <a:ext cx="2068500" cy="369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Competitive Disadvantage</a:t>
            </a:r>
            <a:endParaRPr sz="1200"/>
          </a:p>
        </p:txBody>
      </p:sp>
      <p:sp>
        <p:nvSpPr>
          <p:cNvPr id="185" name="Google Shape;185;g26cc806052b_0_6"/>
          <p:cNvSpPr txBox="1"/>
          <p:nvPr/>
        </p:nvSpPr>
        <p:spPr>
          <a:xfrm>
            <a:off x="5972075" y="3806675"/>
            <a:ext cx="1552500" cy="369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Unoptimized Talent</a:t>
            </a:r>
            <a:endParaRPr sz="1200"/>
          </a:p>
        </p:txBody>
      </p:sp>
      <p:sp>
        <p:nvSpPr>
          <p:cNvPr id="186" name="Google Shape;186;g26cc806052b_0_6"/>
          <p:cNvSpPr/>
          <p:nvPr/>
        </p:nvSpPr>
        <p:spPr>
          <a:xfrm rot="10800000">
            <a:off x="2597900" y="3220025"/>
            <a:ext cx="3645300" cy="2796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7" name="Google Shape;187;g26cc806052b_0_6"/>
          <p:cNvSpPr txBox="1"/>
          <p:nvPr>
            <p:ph type="title"/>
          </p:nvPr>
        </p:nvSpPr>
        <p:spPr>
          <a:xfrm>
            <a:off x="2674950" y="812275"/>
            <a:ext cx="37941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in Cur</a:t>
            </a: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 Marketplace Situation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26cc806052b_0_6"/>
          <p:cNvPicPr preferRelativeResize="0"/>
          <p:nvPr/>
        </p:nvPicPr>
        <p:blipFill rotWithShape="1">
          <a:blip r:embed="rId3">
            <a:alphaModFix/>
          </a:blip>
          <a:srcRect b="32492" l="18593" r="15564" t="43483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6cc806052b_0_6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cc806052b_0_0"/>
          <p:cNvSpPr txBox="1"/>
          <p:nvPr>
            <p:ph type="title"/>
          </p:nvPr>
        </p:nvSpPr>
        <p:spPr>
          <a:xfrm>
            <a:off x="457450" y="23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Transforming Businesses with Data-Driven Insights </a:t>
            </a:r>
            <a:endParaRPr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en" sz="22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Past Successes</a:t>
            </a:r>
            <a:endParaRPr b="1" i="1" sz="22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g26cc806052b_0_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g26cc806052b_0_0"/>
          <p:cNvSpPr txBox="1"/>
          <p:nvPr/>
        </p:nvSpPr>
        <p:spPr>
          <a:xfrm>
            <a:off x="1774800" y="1335700"/>
            <a:ext cx="330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ncrease  in sales volume for  Global spirits manufacturer based in France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6cc806052b_0_0"/>
          <p:cNvSpPr txBox="1"/>
          <p:nvPr/>
        </p:nvSpPr>
        <p:spPr>
          <a:xfrm>
            <a:off x="1774800" y="2264550"/>
            <a:ext cx="330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 of</a:t>
            </a: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claims analysed on daily basis across top 100 insurance carriers across the globe</a:t>
            </a:r>
            <a:r>
              <a:rPr b="1"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98" name="Google Shape;198;g26cc806052b_0_0"/>
          <p:cNvSpPr txBox="1"/>
          <p:nvPr/>
        </p:nvSpPr>
        <p:spPr>
          <a:xfrm>
            <a:off x="1774800" y="3199275"/>
            <a:ext cx="330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Increase in promotion sales for a European Retailer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6cc806052b_0_0"/>
          <p:cNvSpPr txBox="1"/>
          <p:nvPr/>
        </p:nvSpPr>
        <p:spPr>
          <a:xfrm>
            <a:off x="1730025" y="4146900"/>
            <a:ext cx="335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Accuracy on matched products analysis for an eCommerce company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6cc806052b_0_0"/>
          <p:cNvSpPr txBox="1"/>
          <p:nvPr/>
        </p:nvSpPr>
        <p:spPr>
          <a:xfrm>
            <a:off x="5210475" y="1335700"/>
            <a:ext cx="113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10% </a:t>
            </a:r>
            <a:endParaRPr sz="2600"/>
          </a:p>
        </p:txBody>
      </p:sp>
      <p:sp>
        <p:nvSpPr>
          <p:cNvPr id="201" name="Google Shape;201;g26cc806052b_0_0"/>
          <p:cNvSpPr txBox="1"/>
          <p:nvPr/>
        </p:nvSpPr>
        <p:spPr>
          <a:xfrm>
            <a:off x="5210475" y="2326300"/>
            <a:ext cx="148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 MM+</a:t>
            </a:r>
            <a:endParaRPr sz="2600"/>
          </a:p>
        </p:txBody>
      </p:sp>
      <p:sp>
        <p:nvSpPr>
          <p:cNvPr id="202" name="Google Shape;202;g26cc806052b_0_0"/>
          <p:cNvSpPr txBox="1"/>
          <p:nvPr/>
        </p:nvSpPr>
        <p:spPr>
          <a:xfrm>
            <a:off x="5210475" y="3164500"/>
            <a:ext cx="148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3%</a:t>
            </a:r>
            <a:endParaRPr sz="2600"/>
          </a:p>
        </p:txBody>
      </p:sp>
      <p:sp>
        <p:nvSpPr>
          <p:cNvPr id="203" name="Google Shape;203;g26cc806052b_0_0"/>
          <p:cNvSpPr txBox="1"/>
          <p:nvPr/>
        </p:nvSpPr>
        <p:spPr>
          <a:xfrm>
            <a:off x="5210475" y="4155100"/>
            <a:ext cx="148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94</a:t>
            </a:r>
            <a:r>
              <a:rPr lang="en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sz="2600"/>
          </a:p>
        </p:txBody>
      </p:sp>
      <p:cxnSp>
        <p:nvCxnSpPr>
          <p:cNvPr id="204" name="Google Shape;204;g26cc806052b_0_0"/>
          <p:cNvCxnSpPr/>
          <p:nvPr/>
        </p:nvCxnSpPr>
        <p:spPr>
          <a:xfrm flipH="1" rot="10800000">
            <a:off x="810100" y="2059600"/>
            <a:ext cx="6511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g26cc806052b_0_0"/>
          <p:cNvCxnSpPr/>
          <p:nvPr/>
        </p:nvCxnSpPr>
        <p:spPr>
          <a:xfrm flipH="1" rot="10800000">
            <a:off x="810100" y="3050200"/>
            <a:ext cx="6511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g26cc806052b_0_0"/>
          <p:cNvCxnSpPr/>
          <p:nvPr/>
        </p:nvCxnSpPr>
        <p:spPr>
          <a:xfrm flipH="1" rot="10800000">
            <a:off x="810100" y="3964600"/>
            <a:ext cx="6511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g26cc806052b_0_0"/>
          <p:cNvPicPr preferRelativeResize="0"/>
          <p:nvPr/>
        </p:nvPicPr>
        <p:blipFill rotWithShape="1">
          <a:blip r:embed="rId3">
            <a:alphaModFix/>
          </a:blip>
          <a:srcRect b="32492" l="18593" r="15564" t="43483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6cc806052b_0_0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1"/>
          <p:cNvSpPr txBox="1"/>
          <p:nvPr/>
        </p:nvSpPr>
        <p:spPr>
          <a:xfrm>
            <a:off x="441188" y="223800"/>
            <a:ext cx="796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" sz="23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Data / </a:t>
            </a:r>
            <a:r>
              <a:rPr lang="en" sz="23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Technology </a:t>
            </a:r>
            <a:r>
              <a:rPr i="0" lang="en" sz="23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ecosystem at Flairminds</a:t>
            </a:r>
            <a:endParaRPr i="0" sz="2300" u="none" cap="none" strike="noStrik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1007409" y="1149502"/>
            <a:ext cx="1484400" cy="2546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2638738" y="1149502"/>
            <a:ext cx="1484400" cy="2546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4270067" y="1162485"/>
            <a:ext cx="1484400" cy="2546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5901396" y="1162485"/>
            <a:ext cx="1484400" cy="2546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167394" y="961001"/>
            <a:ext cx="1104678" cy="350406"/>
          </a:xfrm>
          <a:prstGeom prst="flowChartTerminator">
            <a:avLst/>
          </a:prstGeom>
          <a:solidFill>
            <a:srgbClr val="666666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0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2828616" y="961002"/>
            <a:ext cx="1104678" cy="350406"/>
          </a:xfrm>
          <a:prstGeom prst="flowChartTerminator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0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4459945" y="961001"/>
            <a:ext cx="1104678" cy="350406"/>
          </a:xfrm>
          <a:prstGeom prst="flowChartTerminator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0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6079727" y="961003"/>
            <a:ext cx="1104678" cy="350406"/>
          </a:xfrm>
          <a:prstGeom prst="flowChartTerminator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VISUALISE</a:t>
            </a:r>
            <a:endParaRPr b="0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1267219" y="3883563"/>
            <a:ext cx="6118500" cy="89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743575" y="4082800"/>
            <a:ext cx="1226934" cy="512352"/>
          </a:xfrm>
          <a:prstGeom prst="flowChartTerminator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PLATFORMS &amp; DEVOPS</a:t>
            </a:r>
            <a:endParaRPr b="0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751" y="1311384"/>
            <a:ext cx="1226921" cy="78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0750" y="2107013"/>
            <a:ext cx="656002" cy="6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5238" y="2911134"/>
            <a:ext cx="879628" cy="57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7477" y="1373958"/>
            <a:ext cx="1345683" cy="72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8616" y="2159514"/>
            <a:ext cx="1104641" cy="5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06141" y="2910206"/>
            <a:ext cx="656001" cy="48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67452" y="1373945"/>
            <a:ext cx="879628" cy="45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54217" y="1942126"/>
            <a:ext cx="1016615" cy="48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48601" y="2440619"/>
            <a:ext cx="918009" cy="62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12">
            <a:alphaModFix/>
          </a:blip>
          <a:srcRect b="14632" l="19794" r="18973" t="14977"/>
          <a:stretch/>
        </p:blipFill>
        <p:spPr>
          <a:xfrm>
            <a:off x="4373476" y="3061952"/>
            <a:ext cx="918024" cy="57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71598" y="1509928"/>
            <a:ext cx="545793" cy="6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43595" y="1629583"/>
            <a:ext cx="545794" cy="52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91584" y="2455701"/>
            <a:ext cx="1226920" cy="28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91573" y="2731524"/>
            <a:ext cx="879628" cy="84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49828" y="3972784"/>
            <a:ext cx="1226921" cy="59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272495" y="3972785"/>
            <a:ext cx="656002" cy="6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57389" y="4033438"/>
            <a:ext cx="545794" cy="61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373477" y="4035683"/>
            <a:ext cx="918009" cy="46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751296" y="4483471"/>
            <a:ext cx="1345683" cy="22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385955" y="4082813"/>
            <a:ext cx="656001" cy="2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1"/>
          <p:cNvPicPr preferRelativeResize="0"/>
          <p:nvPr/>
        </p:nvPicPr>
        <p:blipFill rotWithShape="1">
          <a:blip r:embed="rId23">
            <a:alphaModFix/>
          </a:blip>
          <a:srcRect b="32492" l="18593" r="15564" t="43483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1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473550" y="183650"/>
            <a:ext cx="449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" sz="22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Technologies at Flairminds</a:t>
            </a:r>
            <a:endParaRPr i="0" sz="2200" u="none" cap="none" strike="noStrik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3" name="Google Shape;253;p8"/>
          <p:cNvGraphicFramePr/>
          <p:nvPr/>
        </p:nvGraphicFramePr>
        <p:xfrm>
          <a:off x="257175" y="7068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{3E126FF9-8CB7-4ACC-943D-D530F08123F2}</a:tableStyleId>
              </a:tblPr>
              <a:tblGrid>
                <a:gridCol w="2028825"/>
                <a:gridCol w="3302000"/>
                <a:gridCol w="3298825"/>
              </a:tblGrid>
              <a:tr h="31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Methodology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Tools capability @ Flairminds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546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 hidden patterns to learn and improvise the system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Scikit_learn, ML algorithms such as - Linear regression, KNN, Random forest,  SVM, XGboost etc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39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Predictive analysis and visualization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Identify the likelihood of future outcomes based on historical data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 algorithms, Azure ML. Data studio, Power BI, Tableau, Seaborn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70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Natural language processing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Analysis and synthesis of natural language and speech which makes human language decipherable to computer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Spacy, NLTK, Gensim, TF-IDF, Word2vec, Word2doc, Bert, FAISS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546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 detection and image processing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Sorting image objects by detection, tracking and classification using computer vision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TensorFlow, Transformer, Pyspark, FAISS, OpenCV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39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Deep learning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neural network that attempts to simulate human brain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Pytorch, TensorFlow, Theano, Pyspark,  FAISS, OpenCV, Transformer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39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Big data analytics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Uncover trends, patterns and correlations in large amount of raw data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MongoDB, Azure, Google cloud, AWS, Apache spark, Tableau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39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Cloud services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Cloud architecture for model deployment and APIs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Azure, AWS, Google Cloud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54" name="Google Shape;254;p8"/>
          <p:cNvPicPr preferRelativeResize="0"/>
          <p:nvPr/>
        </p:nvPicPr>
        <p:blipFill rotWithShape="1">
          <a:blip r:embed="rId3">
            <a:alphaModFix/>
          </a:blip>
          <a:srcRect b="32492" l="18593" r="15564" t="43483"/>
          <a:stretch/>
        </p:blipFill>
        <p:spPr>
          <a:xfrm>
            <a:off x="7796125" y="125075"/>
            <a:ext cx="1242825" cy="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8"/>
          <p:cNvSpPr txBox="1"/>
          <p:nvPr/>
        </p:nvSpPr>
        <p:spPr>
          <a:xfrm>
            <a:off x="3626525" y="4824100"/>
            <a:ext cx="1917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Private &amp; Confidential</a:t>
            </a:r>
            <a:endParaRPr sz="1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</cp:coreProperties>
</file>